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sldIdLst>
    <p:sldId id="256" r:id="rId2"/>
    <p:sldId id="257" r:id="rId3"/>
    <p:sldId id="258" r:id="rId4"/>
    <p:sldId id="259" r:id="rId5"/>
    <p:sldId id="260" r:id="rId6"/>
    <p:sldId id="261" r:id="rId7"/>
    <p:sldId id="262" r:id="rId8"/>
    <p:sldId id="263" r:id="rId9"/>
    <p:sldId id="264" r:id="rId10"/>
    <p:sldId id="265" r:id="rId11"/>
    <p:sldId id="330" r:id="rId12"/>
    <p:sldId id="331" r:id="rId13"/>
    <p:sldId id="321" r:id="rId14"/>
    <p:sldId id="322" r:id="rId15"/>
    <p:sldId id="324" r:id="rId16"/>
    <p:sldId id="266" r:id="rId17"/>
    <p:sldId id="267" r:id="rId18"/>
    <p:sldId id="326" r:id="rId19"/>
    <p:sldId id="327" r:id="rId20"/>
    <p:sldId id="328" r:id="rId21"/>
    <p:sldId id="268" r:id="rId22"/>
    <p:sldId id="269" r:id="rId23"/>
    <p:sldId id="270" r:id="rId24"/>
    <p:sldId id="271" r:id="rId25"/>
    <p:sldId id="272" r:id="rId26"/>
    <p:sldId id="273" r:id="rId27"/>
    <p:sldId id="274" r:id="rId28"/>
    <p:sldId id="275" r:id="rId29"/>
    <p:sldId id="276" r:id="rId30"/>
    <p:sldId id="277" r:id="rId31"/>
    <p:sldId id="301" r:id="rId32"/>
    <p:sldId id="302" r:id="rId33"/>
    <p:sldId id="304" r:id="rId34"/>
    <p:sldId id="308" r:id="rId35"/>
    <p:sldId id="309" r:id="rId36"/>
    <p:sldId id="310" r:id="rId37"/>
    <p:sldId id="311" r:id="rId38"/>
    <p:sldId id="312" r:id="rId39"/>
    <p:sldId id="315" r:id="rId40"/>
    <p:sldId id="317" r:id="rId41"/>
    <p:sldId id="318" r:id="rId42"/>
    <p:sldId id="31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84"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B1FE0-2CE1-C841-BF3E-C7767263B4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B1FE0-2CE1-C841-BF3E-C7767263B4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FEB9C09-1D84-49FF-8F8B-349B6884C579}" type="slidenum">
              <a:rPr lang="en-US"/>
              <a:pPr/>
              <a:t>‹#›</a:t>
            </a:fld>
            <a:endParaRPr lang="en-US"/>
          </a:p>
        </p:txBody>
      </p:sp>
    </p:spTree>
    <p:extLst>
      <p:ext uri="{BB962C8B-B14F-4D97-AF65-F5344CB8AC3E}">
        <p14:creationId xmlns:p14="http://schemas.microsoft.com/office/powerpoint/2010/main" val="330210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B1FE0-2CE1-C841-BF3E-C7767263B4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48B1FE0-2CE1-C841-BF3E-C7767263B4E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B1FE0-2CE1-C841-BF3E-C7767263B4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B1FE0-2CE1-C841-BF3E-C7767263B4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B1FE0-2CE1-C841-BF3E-C7767263B4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B1FE0-2CE1-C841-BF3E-C7767263B4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B1FE0-2CE1-C841-BF3E-C7767263B4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207BF6-4D32-4A42-AA22-F50A3263B54B}" type="datetimeFigureOut">
              <a:rPr lang="en-US" smtClean="0"/>
              <a:pPr/>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B1FE0-2CE1-C841-BF3E-C7767263B4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1207BF6-4D32-4A42-AA22-F50A3263B54B}" type="datetimeFigureOut">
              <a:rPr lang="en-US" smtClean="0"/>
              <a:pPr/>
              <a:t>12/11/2012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48B1FE0-2CE1-C841-BF3E-C7767263B4E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upload.wikimedia.org/wikipedia/commons/8/8b/European_immigration_to_the_United_States_1881-1940.p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hosted/life/f?q=factories+1900&amp;prev=/images?q=factories+1900&amp;gbv=2&amp;hl=en&amp;safe=off&amp;sa=G&amp;imgurl=bd5182b00cffc073" TargetMode="External"/><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wmf"/><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Industrial Revolution</a:t>
            </a:r>
            <a:endParaRPr lang="en-US" dirty="0"/>
          </a:p>
        </p:txBody>
      </p:sp>
      <p:sp>
        <p:nvSpPr>
          <p:cNvPr id="3" name="Subtitle 2"/>
          <p:cNvSpPr>
            <a:spLocks noGrp="1"/>
          </p:cNvSpPr>
          <p:nvPr>
            <p:ph type="subTitle" idx="1"/>
          </p:nvPr>
        </p:nvSpPr>
        <p:spPr/>
        <p:txBody>
          <a:bodyPr>
            <a:normAutofit/>
          </a:bodyPr>
          <a:lstStyle/>
          <a:p>
            <a:r>
              <a:rPr lang="en-US" sz="2400" dirty="0" smtClean="0"/>
              <a:t>Period from 1820-1870</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thumb/8/8b/European_immigration_to_the_United_States_1881-1940.png/800px-European_immigration_to_the_United_States_1881-1940.png">
            <a:hlinkClick r:id="rId2"/>
          </p:cNvPr>
          <p:cNvPicPr>
            <a:picLocks noChangeAspect="1" noChangeArrowheads="1"/>
          </p:cNvPicPr>
          <p:nvPr/>
        </p:nvPicPr>
        <p:blipFill>
          <a:blip r:embed="rId3" cstate="print"/>
          <a:srcRect/>
          <a:stretch>
            <a:fillRect/>
          </a:stretch>
        </p:blipFill>
        <p:spPr bwMode="auto">
          <a:xfrm>
            <a:off x="228600" y="1066800"/>
            <a:ext cx="8662164" cy="5791200"/>
          </a:xfrm>
          <a:prstGeom prst="rect">
            <a:avLst/>
          </a:prstGeom>
          <a:noFill/>
        </p:spPr>
      </p:pic>
      <p:sp>
        <p:nvSpPr>
          <p:cNvPr id="3" name="Rectangle 2"/>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New Immigration</a:t>
            </a:r>
            <a:endParaRPr lang="en-US" sz="6600" dirty="0"/>
          </a:p>
        </p:txBody>
      </p:sp>
    </p:spTree>
    <p:extLst>
      <p:ext uri="{BB962C8B-B14F-4D97-AF65-F5344CB8AC3E}">
        <p14:creationId xmlns:p14="http://schemas.microsoft.com/office/powerpoint/2010/main" val="4121745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295400"/>
          </a:xfrm>
        </p:spPr>
        <p:txBody>
          <a:bodyPr/>
          <a:lstStyle/>
          <a:p>
            <a:r>
              <a:rPr lang="en-US"/>
              <a:t>Push – Pull Factors</a:t>
            </a:r>
          </a:p>
        </p:txBody>
      </p:sp>
      <p:sp>
        <p:nvSpPr>
          <p:cNvPr id="32771" name="Rectangle 3"/>
          <p:cNvSpPr>
            <a:spLocks noGrp="1" noChangeArrowheads="1"/>
          </p:cNvSpPr>
          <p:nvPr>
            <p:ph type="body" idx="1"/>
          </p:nvPr>
        </p:nvSpPr>
        <p:spPr>
          <a:xfrm>
            <a:off x="685800" y="1447800"/>
            <a:ext cx="7772400" cy="4648200"/>
          </a:xfrm>
        </p:spPr>
        <p:txBody>
          <a:bodyPr>
            <a:normAutofit fontScale="92500"/>
          </a:bodyPr>
          <a:lstStyle/>
          <a:p>
            <a:r>
              <a:rPr lang="en-US" sz="2800" b="1" u="sng"/>
              <a:t>Push Factors</a:t>
            </a:r>
            <a:r>
              <a:rPr lang="en-US" sz="2800"/>
              <a:t>:  problems that cause people to move: </a:t>
            </a:r>
            <a:r>
              <a:rPr lang="en-US" sz="2800" i="1"/>
              <a:t>famine, war, oppression, poverty,…</a:t>
            </a:r>
          </a:p>
          <a:p>
            <a:endParaRPr lang="en-US" sz="2800" i="1"/>
          </a:p>
          <a:p>
            <a:r>
              <a:rPr lang="en-US" sz="2800" b="1" u="sng"/>
              <a:t>Pull Factors</a:t>
            </a:r>
            <a:r>
              <a:rPr lang="en-US" sz="2800"/>
              <a:t>:  attractions that draw immigrants to the U.S.: </a:t>
            </a:r>
            <a:r>
              <a:rPr lang="en-US" sz="2800" i="1"/>
              <a:t>rights, jobs, opportunity,…  </a:t>
            </a:r>
            <a:r>
              <a:rPr lang="en-US" sz="2800" b="1"/>
              <a:t>America Letters:  </a:t>
            </a:r>
            <a:r>
              <a:rPr lang="en-US" sz="2800"/>
              <a:t>personal communications from friends and relatives that had already immigrated to America; </a:t>
            </a:r>
            <a:r>
              <a:rPr lang="en-US" sz="2800" i="1"/>
              <a:t>land of milk and honey where the streets are paved in gold</a:t>
            </a:r>
            <a:r>
              <a:rPr lang="en-US" sz="2800"/>
              <a:t>- these letters persuaded many to come to America for the AMERICAN DREAM</a:t>
            </a:r>
          </a:p>
        </p:txBody>
      </p:sp>
    </p:spTree>
    <p:extLst>
      <p:ext uri="{BB962C8B-B14F-4D97-AF65-F5344CB8AC3E}">
        <p14:creationId xmlns:p14="http://schemas.microsoft.com/office/powerpoint/2010/main" val="395485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t>Europeans poured into the U.S. in the late 1800’s &amp; early 1900’s</a:t>
            </a:r>
          </a:p>
        </p:txBody>
      </p:sp>
      <p:sp>
        <p:nvSpPr>
          <p:cNvPr id="5123" name="Rectangle 3"/>
          <p:cNvSpPr>
            <a:spLocks noGrp="1" noChangeArrowheads="1"/>
          </p:cNvSpPr>
          <p:nvPr>
            <p:ph type="body" sz="half" idx="1"/>
          </p:nvPr>
        </p:nvSpPr>
        <p:spPr/>
        <p:txBody>
          <a:bodyPr/>
          <a:lstStyle/>
          <a:p>
            <a:r>
              <a:rPr lang="en-US" sz="2800"/>
              <a:t>1880-1920: 25 million immigrated to the U.S.</a:t>
            </a:r>
          </a:p>
          <a:p>
            <a:endParaRPr lang="en-US" sz="2800"/>
          </a:p>
          <a:p>
            <a:r>
              <a:rPr lang="en-US" sz="2800"/>
              <a:t>(</a:t>
            </a:r>
            <a:r>
              <a:rPr lang="en-US" sz="2800" i="1"/>
              <a:t>1/2 as many people already living in the U.S.!)</a:t>
            </a:r>
            <a:endParaRPr lang="en-US" sz="2800"/>
          </a:p>
        </p:txBody>
      </p:sp>
      <p:pic>
        <p:nvPicPr>
          <p:cNvPr id="5126" name="Picture 6" descr="immigrants"/>
          <p:cNvPicPr>
            <a:picLocks noChangeAspect="1" noChangeArrowheads="1"/>
          </p:cNvPicPr>
          <p:nvPr>
            <p:ph type="chart" sz="half" idx="2"/>
          </p:nvPr>
        </p:nvPicPr>
        <p:blipFill>
          <a:blip r:embed="rId2">
            <a:extLst>
              <a:ext uri="{28A0092B-C50C-407E-A947-70E740481C1C}">
                <a14:useLocalDpi xmlns:a14="http://schemas.microsoft.com/office/drawing/2010/main" val="0"/>
              </a:ext>
            </a:extLst>
          </a:blip>
          <a:srcRect/>
          <a:stretch>
            <a:fillRect/>
          </a:stretch>
        </p:blipFill>
        <p:spPr>
          <a:xfrm>
            <a:off x="4572000" y="1981200"/>
            <a:ext cx="4572000" cy="4876800"/>
          </a:xfrm>
        </p:spPr>
      </p:pic>
    </p:spTree>
    <p:extLst>
      <p:ext uri="{BB962C8B-B14F-4D97-AF65-F5344CB8AC3E}">
        <p14:creationId xmlns:p14="http://schemas.microsoft.com/office/powerpoint/2010/main" val="393894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a:t>How did they get here?</a:t>
            </a:r>
          </a:p>
        </p:txBody>
      </p:sp>
      <p:sp>
        <p:nvSpPr>
          <p:cNvPr id="41987" name="Rectangle 3"/>
          <p:cNvSpPr>
            <a:spLocks noGrp="1" noChangeArrowheads="1"/>
          </p:cNvSpPr>
          <p:nvPr>
            <p:ph type="body" idx="1"/>
          </p:nvPr>
        </p:nvSpPr>
        <p:spPr/>
        <p:txBody>
          <a:bodyPr/>
          <a:lstStyle/>
          <a:p>
            <a:r>
              <a:rPr lang="en-US"/>
              <a:t>* Passage to the United States often cost a life’s savings. Because of this cost, entire families would often save enough money to send just one or two family members to America, hoping that eventually these members could afford to bring over the rest of the family.</a:t>
            </a:r>
          </a:p>
        </p:txBody>
      </p:sp>
    </p:spTree>
    <p:extLst>
      <p:ext uri="{BB962C8B-B14F-4D97-AF65-F5344CB8AC3E}">
        <p14:creationId xmlns:p14="http://schemas.microsoft.com/office/powerpoint/2010/main" val="2586972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533400" y="0"/>
            <a:ext cx="8001000" cy="1216025"/>
          </a:xfrm>
        </p:spPr>
        <p:txBody>
          <a:bodyPr/>
          <a:lstStyle/>
          <a:p>
            <a:pPr algn="ctr"/>
            <a:r>
              <a:rPr lang="en-US"/>
              <a:t>On the Boat</a:t>
            </a:r>
          </a:p>
        </p:txBody>
      </p:sp>
      <p:sp>
        <p:nvSpPr>
          <p:cNvPr id="43013" name="Rectangle 5"/>
          <p:cNvSpPr>
            <a:spLocks noGrp="1" noChangeArrowheads="1"/>
          </p:cNvSpPr>
          <p:nvPr>
            <p:ph type="body" sz="half" idx="1"/>
          </p:nvPr>
        </p:nvSpPr>
        <p:spPr>
          <a:xfrm>
            <a:off x="457200" y="1600200"/>
            <a:ext cx="3924300" cy="4267200"/>
          </a:xfrm>
        </p:spPr>
        <p:txBody>
          <a:bodyPr/>
          <a:lstStyle/>
          <a:p>
            <a:r>
              <a:rPr lang="en-US" sz="2200"/>
              <a:t>*</a:t>
            </a:r>
            <a:r>
              <a:rPr lang="en-US" sz="2000"/>
              <a:t>The crowded steerage deck usually contained a diverse group of people. Many were poor farmers whose fathers’ or grandfathers’ land had been divided so often that the plots were no longer large enough to support even single families. </a:t>
            </a:r>
          </a:p>
        </p:txBody>
      </p:sp>
      <p:sp>
        <p:nvSpPr>
          <p:cNvPr id="43014" name="Rectangle 6"/>
          <p:cNvSpPr>
            <a:spLocks noGrp="1" noChangeArrowheads="1"/>
          </p:cNvSpPr>
          <p:nvPr>
            <p:ph type="body" sz="half" idx="2"/>
          </p:nvPr>
        </p:nvSpPr>
        <p:spPr/>
        <p:txBody>
          <a:bodyPr/>
          <a:lstStyle/>
          <a:p>
            <a:endParaRPr lang="en-US" sz="2200"/>
          </a:p>
        </p:txBody>
      </p:sp>
      <p:pic>
        <p:nvPicPr>
          <p:cNvPr id="43016" name="Picture 8" descr="USAEjour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038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7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0"/>
            <a:ext cx="8001000" cy="1216025"/>
          </a:xfrm>
        </p:spPr>
        <p:txBody>
          <a:bodyPr/>
          <a:lstStyle/>
          <a:p>
            <a:pPr algn="ctr"/>
            <a:r>
              <a:rPr lang="en-US"/>
              <a:t>Travel Dangers</a:t>
            </a:r>
          </a:p>
        </p:txBody>
      </p:sp>
      <p:sp>
        <p:nvSpPr>
          <p:cNvPr id="47107" name="Rectangle 3"/>
          <p:cNvSpPr>
            <a:spLocks noGrp="1" noChangeArrowheads="1"/>
          </p:cNvSpPr>
          <p:nvPr>
            <p:ph type="body" idx="1"/>
          </p:nvPr>
        </p:nvSpPr>
        <p:spPr>
          <a:xfrm>
            <a:off x="566738" y="1600200"/>
            <a:ext cx="8001000" cy="4419600"/>
          </a:xfrm>
        </p:spPr>
        <p:txBody>
          <a:bodyPr/>
          <a:lstStyle/>
          <a:p>
            <a:r>
              <a:rPr lang="en-US" sz="2400"/>
              <a:t>As for conditions below decks, an agent for the United States Immigration Commission described them as follows: “During the twelve days in the steerage I lived in…surroundings that offended every sense. Only a fresh breeze from the sea overcame the sickening odors. Everything was dirty, sticky, and disagreeable to the touch.” In such conditions, disease and even death were not uncommon.</a:t>
            </a:r>
          </a:p>
        </p:txBody>
      </p:sp>
    </p:spTree>
    <p:extLst>
      <p:ext uri="{BB962C8B-B14F-4D97-AF65-F5344CB8AC3E}">
        <p14:creationId xmlns:p14="http://schemas.microsoft.com/office/powerpoint/2010/main" val="30254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1143000"/>
            <a:ext cx="4876800" cy="2862322"/>
          </a:xfrm>
          <a:prstGeom prst="rect">
            <a:avLst/>
          </a:prstGeom>
        </p:spPr>
        <p:txBody>
          <a:bodyPr wrap="square">
            <a:spAutoFit/>
          </a:bodyPr>
          <a:lstStyle/>
          <a:p>
            <a:pPr lvl="0" fontAlgn="base">
              <a:spcBef>
                <a:spcPct val="0"/>
              </a:spcBef>
              <a:spcAft>
                <a:spcPct val="0"/>
              </a:spcAft>
            </a:pPr>
            <a:r>
              <a:rPr lang="en-US" sz="3600" b="1" i="1" dirty="0" smtClean="0">
                <a:solidFill>
                  <a:srgbClr val="00B0F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Statue of Liberty in New York Harbor was the symbol of America to many immigrants looking for a new life</a:t>
            </a:r>
            <a:r>
              <a:rPr lang="en-US" sz="3600" b="1" i="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15362" name="Picture 2" descr="F:\U.S. History\Unit 2 (Immigration and Industrialization)\Unit 2 pics\Statue of liberty.jpg"/>
          <p:cNvPicPr>
            <a:picLocks noChangeAspect="1" noChangeArrowheads="1"/>
          </p:cNvPicPr>
          <p:nvPr/>
        </p:nvPicPr>
        <p:blipFill>
          <a:blip r:embed="rId2" cstate="print"/>
          <a:srcRect l="16667" t="6756" r="7143"/>
          <a:stretch>
            <a:fillRect/>
          </a:stretch>
        </p:blipFill>
        <p:spPr bwMode="auto">
          <a:xfrm>
            <a:off x="152400" y="1143000"/>
            <a:ext cx="3810000" cy="5562600"/>
          </a:xfrm>
          <a:prstGeom prst="rect">
            <a:avLst/>
          </a:prstGeom>
          <a:noFill/>
          <a:ln w="76200">
            <a:solidFill>
              <a:schemeClr val="bg1"/>
            </a:solidFill>
          </a:ln>
        </p:spPr>
      </p:pic>
      <p:sp>
        <p:nvSpPr>
          <p:cNvPr id="4" name="Rectangle 3"/>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A Land of Hope</a:t>
            </a:r>
            <a:endParaRPr lang="en-US" sz="6600" dirty="0"/>
          </a:p>
        </p:txBody>
      </p:sp>
      <p:sp>
        <p:nvSpPr>
          <p:cNvPr id="7" name="Rectangle 6"/>
          <p:cNvSpPr/>
          <p:nvPr/>
        </p:nvSpPr>
        <p:spPr>
          <a:xfrm>
            <a:off x="4191000" y="4572000"/>
            <a:ext cx="4800600" cy="1938992"/>
          </a:xfrm>
          <a:prstGeom prst="rect">
            <a:avLst/>
          </a:prstGeom>
          <a:ln w="12700">
            <a:solidFill>
              <a:schemeClr val="tx1"/>
            </a:solidFill>
          </a:ln>
        </p:spPr>
        <p:txBody>
          <a:bodyPr wrap="square">
            <a:spAutoFit/>
          </a:bodyPr>
          <a:lstStyle/>
          <a:p>
            <a:r>
              <a:rPr lang="en-US" sz="2000" b="1" i="1" dirty="0" smtClean="0">
                <a:effectLst>
                  <a:outerShdw blurRad="38100" dist="38100" dir="2700000" algn="tl">
                    <a:srgbClr val="000000">
                      <a:alpha val="43137"/>
                    </a:srgbClr>
                  </a:outerShdw>
                </a:effectLst>
                <a:latin typeface="Times New Roman" pitchFamily="18" charset="0"/>
                <a:cs typeface="Times New Roman" pitchFamily="18" charset="0"/>
              </a:rPr>
              <a:t>“Give me your tired, your poor, your huddled masses yearning to breathe free, the wretched refuse of your teaming shore. Send these, the homeless, the tempest-</a:t>
            </a:r>
            <a:r>
              <a:rPr lang="en-US" sz="2000" b="1" i="1" dirty="0" err="1" smtClean="0">
                <a:effectLst>
                  <a:outerShdw blurRad="38100" dist="38100" dir="2700000" algn="tl">
                    <a:srgbClr val="000000">
                      <a:alpha val="43137"/>
                    </a:srgbClr>
                  </a:outerShdw>
                </a:effectLst>
                <a:latin typeface="Times New Roman" pitchFamily="18" charset="0"/>
                <a:cs typeface="Times New Roman" pitchFamily="18" charset="0"/>
              </a:rPr>
              <a:t>tost</a:t>
            </a:r>
            <a:r>
              <a:rPr lang="en-US" sz="2000" b="1" i="1" dirty="0" smtClean="0">
                <a:effectLst>
                  <a:outerShdw blurRad="38100" dist="38100" dir="2700000" algn="tl">
                    <a:srgbClr val="000000">
                      <a:alpha val="43137"/>
                    </a:srgbClr>
                  </a:outerShdw>
                </a:effectLst>
                <a:latin typeface="Times New Roman" pitchFamily="18" charset="0"/>
                <a:cs typeface="Times New Roman" pitchFamily="18" charset="0"/>
              </a:rPr>
              <a:t> to me, I lift my lamp beside the golden door.” </a:t>
            </a:r>
          </a:p>
          <a:p>
            <a:pPr>
              <a:tabLst>
                <a:tab pos="1828800" algn="l"/>
              </a:tabLst>
            </a:pPr>
            <a:r>
              <a:rPr lang="en-US" sz="2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Statue of Liberty</a:t>
            </a:r>
            <a:endParaRPr lang="en-US" sz="20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17326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S. History\Unit 2 (Immigration and Industrialization)\Unit 2 pics\Ellis_Island.jpg"/>
          <p:cNvPicPr>
            <a:picLocks noChangeAspect="1" noChangeArrowheads="1"/>
          </p:cNvPicPr>
          <p:nvPr/>
        </p:nvPicPr>
        <p:blipFill>
          <a:blip r:embed="rId2" cstate="print"/>
          <a:srcRect/>
          <a:stretch>
            <a:fillRect/>
          </a:stretch>
        </p:blipFill>
        <p:spPr bwMode="auto">
          <a:xfrm>
            <a:off x="228601" y="1066800"/>
            <a:ext cx="5943600" cy="3674807"/>
          </a:xfrm>
          <a:prstGeom prst="rect">
            <a:avLst/>
          </a:prstGeom>
          <a:noFill/>
          <a:ln w="76200">
            <a:solidFill>
              <a:schemeClr val="bg1"/>
            </a:solidFill>
          </a:ln>
        </p:spPr>
      </p:pic>
      <p:sp>
        <p:nvSpPr>
          <p:cNvPr id="4" name="Rectangle 3"/>
          <p:cNvSpPr/>
          <p:nvPr/>
        </p:nvSpPr>
        <p:spPr>
          <a:xfrm>
            <a:off x="6400800" y="1066800"/>
            <a:ext cx="2590800" cy="2554545"/>
          </a:xfrm>
          <a:prstGeom prst="rect">
            <a:avLst/>
          </a:prstGeom>
        </p:spPr>
        <p:txBody>
          <a:bodyPr wrap="square">
            <a:spAutoFit/>
          </a:bodyPr>
          <a:lstStyle/>
          <a:p>
            <a:pPr lvl="0" fontAlgn="base">
              <a:spcBef>
                <a:spcPct val="0"/>
              </a:spcBef>
              <a:spcAft>
                <a:spcPct val="0"/>
              </a:spcAft>
            </a:pP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Immigrants coming into New York were stopped at Ellis Island</a:t>
            </a:r>
          </a:p>
        </p:txBody>
      </p:sp>
      <p:sp>
        <p:nvSpPr>
          <p:cNvPr id="5" name="Rectangle 4"/>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Ellis Island</a:t>
            </a:r>
            <a:endParaRPr lang="en-US" sz="6600" dirty="0"/>
          </a:p>
        </p:txBody>
      </p:sp>
      <p:pic>
        <p:nvPicPr>
          <p:cNvPr id="27650" name="Picture 2"/>
          <p:cNvPicPr>
            <a:picLocks noChangeAspect="1" noChangeArrowheads="1"/>
          </p:cNvPicPr>
          <p:nvPr/>
        </p:nvPicPr>
        <p:blipFill>
          <a:blip r:embed="rId3" cstate="print"/>
          <a:srcRect/>
          <a:stretch>
            <a:fillRect/>
          </a:stretch>
        </p:blipFill>
        <p:spPr bwMode="auto">
          <a:xfrm>
            <a:off x="5105400" y="3733800"/>
            <a:ext cx="3810000" cy="2957407"/>
          </a:xfrm>
          <a:prstGeom prst="rect">
            <a:avLst/>
          </a:prstGeom>
          <a:noFill/>
          <a:ln w="76200">
            <a:solidFill>
              <a:schemeClr val="bg1"/>
            </a:solidFill>
            <a:miter lim="800000"/>
            <a:headEnd/>
            <a:tailEnd/>
          </a:ln>
          <a:effectLst/>
        </p:spPr>
      </p:pic>
      <p:sp>
        <p:nvSpPr>
          <p:cNvPr id="8" name="Rectangle 7"/>
          <p:cNvSpPr/>
          <p:nvPr/>
        </p:nvSpPr>
        <p:spPr>
          <a:xfrm>
            <a:off x="0" y="4795897"/>
            <a:ext cx="5029200" cy="2062103"/>
          </a:xfrm>
          <a:prstGeom prst="rect">
            <a:avLst/>
          </a:prstGeom>
        </p:spPr>
        <p:txBody>
          <a:bodyPr wrap="square">
            <a:spAutoFit/>
          </a:bodyPr>
          <a:lstStyle/>
          <a:p>
            <a:pPr lvl="0" algn="r" fontAlgn="base">
              <a:spcBef>
                <a:spcPct val="0"/>
              </a:spcBef>
              <a:spcAft>
                <a:spcPct val="0"/>
              </a:spcAft>
            </a:pPr>
            <a:r>
              <a:rPr lang="en-US"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Incoming immigrants were given a physical to check for diseases and their criminal record was checked</a:t>
            </a:r>
          </a:p>
        </p:txBody>
      </p:sp>
    </p:spTree>
    <p:extLst>
      <p:ext uri="{BB962C8B-B14F-4D97-AF65-F5344CB8AC3E}">
        <p14:creationId xmlns:p14="http://schemas.microsoft.com/office/powerpoint/2010/main" val="3907731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27650"/>
                                        </p:tgtEl>
                                        <p:attrNameLst>
                                          <p:attrName>style.visibility</p:attrName>
                                        </p:attrNameLst>
                                      </p:cBhvr>
                                      <p:to>
                                        <p:strVal val="visible"/>
                                      </p:to>
                                    </p:set>
                                    <p:anim calcmode="lin" valueType="num">
                                      <p:cBhvr>
                                        <p:cTn id="24" dur="1000" fill="hold"/>
                                        <p:tgtEl>
                                          <p:spTgt spid="27650"/>
                                        </p:tgtEl>
                                        <p:attrNameLst>
                                          <p:attrName>ppt_w</p:attrName>
                                        </p:attrNameLst>
                                      </p:cBhvr>
                                      <p:tavLst>
                                        <p:tav tm="0">
                                          <p:val>
                                            <p:fltVal val="0"/>
                                          </p:val>
                                        </p:tav>
                                        <p:tav tm="100000">
                                          <p:val>
                                            <p:strVal val="#ppt_w"/>
                                          </p:val>
                                        </p:tav>
                                      </p:tavLst>
                                    </p:anim>
                                    <p:anim calcmode="lin" valueType="num">
                                      <p:cBhvr>
                                        <p:cTn id="25" dur="1000" fill="hold"/>
                                        <p:tgtEl>
                                          <p:spTgt spid="27650"/>
                                        </p:tgtEl>
                                        <p:attrNameLst>
                                          <p:attrName>ppt_h</p:attrName>
                                        </p:attrNameLst>
                                      </p:cBhvr>
                                      <p:tavLst>
                                        <p:tav tm="0">
                                          <p:val>
                                            <p:fltVal val="0"/>
                                          </p:val>
                                        </p:tav>
                                        <p:tav tm="100000">
                                          <p:val>
                                            <p:strVal val="#ppt_h"/>
                                          </p:val>
                                        </p:tav>
                                      </p:tavLst>
                                    </p:anim>
                                    <p:animEffect transition="in" filter="fade">
                                      <p:cBhvr>
                                        <p:cTn id="26"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533400" y="0"/>
            <a:ext cx="8001000" cy="1216025"/>
          </a:xfrm>
        </p:spPr>
        <p:txBody>
          <a:bodyPr/>
          <a:lstStyle/>
          <a:p>
            <a:pPr algn="ctr"/>
            <a:r>
              <a:rPr lang="en-US"/>
              <a:t>Inspection</a:t>
            </a:r>
          </a:p>
        </p:txBody>
      </p:sp>
      <p:sp>
        <p:nvSpPr>
          <p:cNvPr id="50181" name="Rectangle 5"/>
          <p:cNvSpPr>
            <a:spLocks noGrp="1" noChangeArrowheads="1"/>
          </p:cNvSpPr>
          <p:nvPr>
            <p:ph type="body" sz="half" idx="1"/>
          </p:nvPr>
        </p:nvSpPr>
        <p:spPr>
          <a:xfrm>
            <a:off x="566738" y="1676400"/>
            <a:ext cx="3924300" cy="4343400"/>
          </a:xfrm>
        </p:spPr>
        <p:txBody>
          <a:bodyPr/>
          <a:lstStyle/>
          <a:p>
            <a:pPr>
              <a:lnSpc>
                <a:spcPct val="90000"/>
              </a:lnSpc>
            </a:pPr>
            <a:r>
              <a:rPr lang="en-US" sz="2000" dirty="0"/>
              <a:t>*The immigration inspection process was a humiliating and dehumanizing experience for many. Newly arrived immigrants were given medical inspections and asked 32 background questions. Immigrants with contagious diseases were shipped back. </a:t>
            </a:r>
          </a:p>
        </p:txBody>
      </p:sp>
      <p:pic>
        <p:nvPicPr>
          <p:cNvPr id="50183" name="Picture 7" descr="1030"/>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662488" y="1524000"/>
            <a:ext cx="38862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1566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533400" y="0"/>
            <a:ext cx="8001000" cy="1216025"/>
          </a:xfrm>
        </p:spPr>
        <p:txBody>
          <a:bodyPr/>
          <a:lstStyle/>
          <a:p>
            <a:pPr algn="ctr"/>
            <a:endParaRPr lang="en-US"/>
          </a:p>
        </p:txBody>
      </p:sp>
      <p:sp>
        <p:nvSpPr>
          <p:cNvPr id="52229" name="Rectangle 5"/>
          <p:cNvSpPr>
            <a:spLocks noGrp="1" noChangeArrowheads="1"/>
          </p:cNvSpPr>
          <p:nvPr>
            <p:ph type="body" sz="half" idx="1"/>
          </p:nvPr>
        </p:nvSpPr>
        <p:spPr>
          <a:xfrm>
            <a:off x="566738" y="1600200"/>
            <a:ext cx="3924300" cy="4419600"/>
          </a:xfrm>
        </p:spPr>
        <p:txBody>
          <a:bodyPr/>
          <a:lstStyle/>
          <a:p>
            <a:pPr>
              <a:lnSpc>
                <a:spcPct val="90000"/>
              </a:lnSpc>
            </a:pPr>
            <a:r>
              <a:rPr lang="en-US" sz="2000"/>
              <a:t>With the huge numbers of immigrants, inspectors had just 2 minutes to complete the process and many immigrants had their last names changed by the inspectors because they didn’t have the time or patience to struggle with the foreign spellings.</a:t>
            </a:r>
          </a:p>
        </p:txBody>
      </p:sp>
      <p:sp>
        <p:nvSpPr>
          <p:cNvPr id="52230" name="Rectangle 6"/>
          <p:cNvSpPr>
            <a:spLocks noGrp="1" noChangeArrowheads="1"/>
          </p:cNvSpPr>
          <p:nvPr>
            <p:ph type="body" sz="half" idx="2"/>
          </p:nvPr>
        </p:nvSpPr>
        <p:spPr>
          <a:xfrm>
            <a:off x="4572000" y="1447800"/>
            <a:ext cx="3924300" cy="4267200"/>
          </a:xfrm>
        </p:spPr>
        <p:txBody>
          <a:bodyPr/>
          <a:lstStyle/>
          <a:p>
            <a:pPr>
              <a:lnSpc>
                <a:spcPct val="90000"/>
              </a:lnSpc>
            </a:pPr>
            <a:endParaRPr lang="en-US" sz="2200"/>
          </a:p>
        </p:txBody>
      </p:sp>
      <p:pic>
        <p:nvPicPr>
          <p:cNvPr id="52231" name="Picture 7" descr="Italian immigrant family at Ellis I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3657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93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Industrial Revolution</a:t>
            </a:r>
            <a:endParaRPr lang="en-US" dirty="0"/>
          </a:p>
        </p:txBody>
      </p:sp>
      <p:sp>
        <p:nvSpPr>
          <p:cNvPr id="7" name="TextBox 6"/>
          <p:cNvSpPr txBox="1"/>
          <p:nvPr/>
        </p:nvSpPr>
        <p:spPr>
          <a:xfrm>
            <a:off x="1053215" y="2338923"/>
            <a:ext cx="7403398" cy="3046988"/>
          </a:xfrm>
          <a:prstGeom prst="rect">
            <a:avLst/>
          </a:prstGeom>
          <a:noFill/>
        </p:spPr>
        <p:txBody>
          <a:bodyPr wrap="square" rtlCol="0">
            <a:spAutoFit/>
          </a:bodyPr>
          <a:lstStyle/>
          <a:p>
            <a:r>
              <a:rPr lang="en-US" sz="2400" dirty="0">
                <a:latin typeface="Baskerville"/>
                <a:cs typeface="Baskerville"/>
              </a:rPr>
              <a:t>The Industrial Revolution itself refers to a change from hand and home production to machine and factory. The first industrial revolution was important for the inventions of spinning and weaving machines operated by water power which was eventually replaced by steam. This helped increase America’s growth. However, the industrial revolution truly changed American society and economy into a modern urban-industrial </a:t>
            </a:r>
            <a:r>
              <a:rPr lang="en-US" sz="2400" dirty="0" smtClean="0">
                <a:latin typeface="Baskerville"/>
                <a:cs typeface="Baskerville"/>
              </a:rPr>
              <a:t>state</a:t>
            </a:r>
            <a:endParaRPr lang="en-US" sz="2400" dirty="0">
              <a:latin typeface="Baskerville"/>
              <a:cs typeface="Baskerville"/>
            </a:endParaRPr>
          </a:p>
        </p:txBody>
      </p:sp>
      <p:pic>
        <p:nvPicPr>
          <p:cNvPr id="5" name="Picture 4" descr="indust 2.jpg"/>
          <p:cNvPicPr>
            <a:picLocks noChangeAspect="1"/>
          </p:cNvPicPr>
          <p:nvPr/>
        </p:nvPicPr>
        <p:blipFill>
          <a:blip r:embed="rId2"/>
          <a:stretch>
            <a:fillRect/>
          </a:stretch>
        </p:blipFill>
        <p:spPr>
          <a:xfrm>
            <a:off x="1053215" y="5820228"/>
            <a:ext cx="7403397" cy="7547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457200" y="152400"/>
            <a:ext cx="8001000" cy="1216025"/>
          </a:xfrm>
        </p:spPr>
        <p:txBody>
          <a:bodyPr/>
          <a:lstStyle/>
          <a:p>
            <a:pPr algn="ctr"/>
            <a:r>
              <a:rPr lang="en-US"/>
              <a:t>Waiting</a:t>
            </a:r>
          </a:p>
        </p:txBody>
      </p:sp>
      <p:sp>
        <p:nvSpPr>
          <p:cNvPr id="54277" name="Rectangle 5"/>
          <p:cNvSpPr>
            <a:spLocks noGrp="1" noChangeArrowheads="1"/>
          </p:cNvSpPr>
          <p:nvPr>
            <p:ph type="body" sz="half" idx="1"/>
          </p:nvPr>
        </p:nvSpPr>
        <p:spPr>
          <a:xfrm>
            <a:off x="533400" y="1600200"/>
            <a:ext cx="3924300" cy="4267200"/>
          </a:xfrm>
        </p:spPr>
        <p:txBody>
          <a:bodyPr/>
          <a:lstStyle/>
          <a:p>
            <a:r>
              <a:rPr lang="en-US" sz="2000"/>
              <a:t>*Long lines of immigrants were tagged according to what language they spoke and marked with chalk according to the medical ailments they suspected of having and they waited for the inspectors to decide their fate.</a:t>
            </a:r>
          </a:p>
        </p:txBody>
      </p:sp>
      <p:pic>
        <p:nvPicPr>
          <p:cNvPr id="54283" name="Picture 11" descr="12111F"/>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724400" y="1600200"/>
            <a:ext cx="3581400" cy="382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5906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Ethnic Cities – Little Italy</a:t>
            </a:r>
            <a:endParaRPr lang="en-US" sz="6600" dirty="0"/>
          </a:p>
        </p:txBody>
      </p:sp>
      <p:pic>
        <p:nvPicPr>
          <p:cNvPr id="9218" name="Picture 2" descr="http://upload.wikimedia.org/wikipedia/commons/6/67/Mulberry_Street_NYC_c1900_LOC_3g04637u_edit.jpg"/>
          <p:cNvPicPr>
            <a:picLocks noChangeAspect="1" noChangeArrowheads="1"/>
          </p:cNvPicPr>
          <p:nvPr/>
        </p:nvPicPr>
        <p:blipFill>
          <a:blip r:embed="rId2" cstate="print"/>
          <a:srcRect/>
          <a:stretch>
            <a:fillRect/>
          </a:stretch>
        </p:blipFill>
        <p:spPr bwMode="auto">
          <a:xfrm>
            <a:off x="228600" y="1219200"/>
            <a:ext cx="6553200" cy="4953000"/>
          </a:xfrm>
          <a:prstGeom prst="rect">
            <a:avLst/>
          </a:prstGeom>
          <a:noFill/>
          <a:ln w="57150">
            <a:solidFill>
              <a:schemeClr val="bg1"/>
            </a:solidFill>
          </a:ln>
        </p:spPr>
      </p:pic>
      <p:sp>
        <p:nvSpPr>
          <p:cNvPr id="4" name="Rectangle 3"/>
          <p:cNvSpPr/>
          <p:nvPr/>
        </p:nvSpPr>
        <p:spPr>
          <a:xfrm>
            <a:off x="304800" y="6324600"/>
            <a:ext cx="6553200" cy="369332"/>
          </a:xfrm>
          <a:prstGeom prst="rect">
            <a:avLst/>
          </a:prstGeom>
        </p:spPr>
        <p:txBody>
          <a:bodyPr wrap="square">
            <a:spAutoFit/>
          </a:bodyPr>
          <a:lstStyle/>
          <a:p>
            <a:pPr algn="ctr"/>
            <a:r>
              <a:rPr lang="en-US" b="1" dirty="0" smtClean="0">
                <a:effectLst>
                  <a:outerShdw blurRad="38100" dist="38100" dir="2700000" algn="tl">
                    <a:srgbClr val="000000">
                      <a:alpha val="43137"/>
                    </a:srgbClr>
                  </a:outerShdw>
                </a:effectLst>
                <a:latin typeface="Century Schoolbook" pitchFamily="18" charset="0"/>
              </a:rPr>
              <a:t>Little Italy, New York City, circa 1901</a:t>
            </a:r>
            <a:endParaRPr lang="en-US" b="1" dirty="0">
              <a:effectLst>
                <a:outerShdw blurRad="38100" dist="38100" dir="2700000" algn="tl">
                  <a:srgbClr val="000000">
                    <a:alpha val="43137"/>
                  </a:srgbClr>
                </a:outerShdw>
              </a:effectLst>
              <a:latin typeface="Century Schoolbook" pitchFamily="18" charset="0"/>
            </a:endParaRPr>
          </a:p>
        </p:txBody>
      </p:sp>
      <p:sp>
        <p:nvSpPr>
          <p:cNvPr id="9219" name="Rectangle 3"/>
          <p:cNvSpPr>
            <a:spLocks noChangeArrowheads="1"/>
          </p:cNvSpPr>
          <p:nvPr/>
        </p:nvSpPr>
        <p:spPr bwMode="auto">
          <a:xfrm>
            <a:off x="6858000" y="1066800"/>
            <a:ext cx="2286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bg2">
                    <a:lumMod val="20000"/>
                    <a:lumOff val="8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By the late 1800s, immigrants made up a great portion of the country’s largest cities, including New York City, Chicago and Boston</a:t>
            </a:r>
            <a:r>
              <a:rPr kumimoji="0" lang="en-US" sz="2800" b="1" i="1" u="none" strike="noStrike" cap="none" normalizeH="0" baseline="0" dirty="0" smtClean="0">
                <a:ln>
                  <a:noFill/>
                </a:ln>
                <a:solidFill>
                  <a:schemeClr val="bg2">
                    <a:lumMod val="20000"/>
                    <a:lumOff val="80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a:t>
            </a:r>
            <a:endParaRPr kumimoji="0" lang="en-US" sz="2800" b="1" i="1" u="none" strike="noStrike" cap="none" normalizeH="0" baseline="0" dirty="0" smtClean="0">
              <a:ln>
                <a:noFill/>
              </a:ln>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41109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projectravel.com/files/2009/07/nycchina-town-600x385.jpg"/>
          <p:cNvPicPr>
            <a:picLocks noChangeAspect="1" noChangeArrowheads="1"/>
          </p:cNvPicPr>
          <p:nvPr/>
        </p:nvPicPr>
        <p:blipFill>
          <a:blip r:embed="rId2" cstate="print"/>
          <a:srcRect/>
          <a:stretch>
            <a:fillRect/>
          </a:stretch>
        </p:blipFill>
        <p:spPr bwMode="auto">
          <a:xfrm>
            <a:off x="2819400" y="1219200"/>
            <a:ext cx="6065206" cy="5105400"/>
          </a:xfrm>
          <a:prstGeom prst="rect">
            <a:avLst/>
          </a:prstGeom>
          <a:noFill/>
          <a:ln w="76200">
            <a:solidFill>
              <a:schemeClr val="bg1"/>
            </a:solidFill>
          </a:ln>
        </p:spPr>
      </p:pic>
      <p:sp>
        <p:nvSpPr>
          <p:cNvPr id="3" name="Rectangle 2"/>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Ethnic Cities - Chinatown</a:t>
            </a:r>
            <a:endParaRPr lang="en-US" sz="6600" dirty="0"/>
          </a:p>
        </p:txBody>
      </p:sp>
      <p:sp>
        <p:nvSpPr>
          <p:cNvPr id="28675" name="Rectangle 3"/>
          <p:cNvSpPr>
            <a:spLocks noChangeArrowheads="1"/>
          </p:cNvSpPr>
          <p:nvPr/>
        </p:nvSpPr>
        <p:spPr bwMode="auto">
          <a:xfrm>
            <a:off x="-152400" y="1345554"/>
            <a:ext cx="2819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lnSpc>
                <a:spcPct val="90000"/>
              </a:lnSpc>
            </a:pPr>
            <a:r>
              <a:rPr lang="en-US" sz="3200" b="1" i="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Immigrants lived in their own separate neighborhoods – like Little Italy or Chinatown –  and kept many of their former traditions. </a:t>
            </a:r>
          </a:p>
        </p:txBody>
      </p:sp>
      <p:sp>
        <p:nvSpPr>
          <p:cNvPr id="5" name="Rectangle 4"/>
          <p:cNvSpPr/>
          <p:nvPr/>
        </p:nvSpPr>
        <p:spPr>
          <a:xfrm>
            <a:off x="3810000" y="6400800"/>
            <a:ext cx="3886200" cy="369332"/>
          </a:xfrm>
          <a:prstGeom prst="rect">
            <a:avLst/>
          </a:prstGeom>
        </p:spPr>
        <p:txBody>
          <a:bodyPr wrap="square">
            <a:spAutoFit/>
          </a:bodyPr>
          <a:lstStyle/>
          <a:p>
            <a:pPr algn="ctr"/>
            <a:r>
              <a:rPr lang="en-US" b="1" dirty="0" smtClean="0">
                <a:effectLst>
                  <a:outerShdw blurRad="38100" dist="38100" dir="2700000" algn="tl">
                    <a:srgbClr val="000000">
                      <a:alpha val="43137"/>
                    </a:srgbClr>
                  </a:outerShdw>
                </a:effectLst>
                <a:latin typeface="Century Schoolbook" pitchFamily="18" charset="0"/>
              </a:rPr>
              <a:t>Chinatown, New York City</a:t>
            </a:r>
            <a:endParaRPr lang="en-US" dirty="0"/>
          </a:p>
        </p:txBody>
      </p:sp>
    </p:spTree>
    <p:extLst>
      <p:ext uri="{BB962C8B-B14F-4D97-AF65-F5344CB8AC3E}">
        <p14:creationId xmlns:p14="http://schemas.microsoft.com/office/powerpoint/2010/main" val="2626195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Tenement dwellings</a:t>
            </a:r>
            <a:endParaRPr lang="en-US" sz="6600" dirty="0"/>
          </a:p>
        </p:txBody>
      </p:sp>
      <p:pic>
        <p:nvPicPr>
          <p:cNvPr id="8194" name="Picture 2" descr="http://faculty.tamu-commerce.edu/kroggenkamp/riis3.jpg"/>
          <p:cNvPicPr>
            <a:picLocks noChangeAspect="1" noChangeArrowheads="1"/>
          </p:cNvPicPr>
          <p:nvPr/>
        </p:nvPicPr>
        <p:blipFill>
          <a:blip r:embed="rId2" cstate="print"/>
          <a:srcRect/>
          <a:stretch>
            <a:fillRect/>
          </a:stretch>
        </p:blipFill>
        <p:spPr bwMode="auto">
          <a:xfrm>
            <a:off x="5867400" y="3048000"/>
            <a:ext cx="3124200" cy="3586061"/>
          </a:xfrm>
          <a:prstGeom prst="rect">
            <a:avLst/>
          </a:prstGeom>
          <a:noFill/>
          <a:ln w="76200">
            <a:solidFill>
              <a:schemeClr val="bg1"/>
            </a:solidFill>
          </a:ln>
        </p:spPr>
      </p:pic>
      <p:pic>
        <p:nvPicPr>
          <p:cNvPr id="8193" name="Picture 1" descr="F:\U.S. History\Unit 2 (Immigration and Industrialization)\Unit 2 pics\Immigrant life.jpg"/>
          <p:cNvPicPr>
            <a:picLocks noChangeAspect="1" noChangeArrowheads="1"/>
          </p:cNvPicPr>
          <p:nvPr/>
        </p:nvPicPr>
        <p:blipFill>
          <a:blip r:embed="rId3" cstate="print"/>
          <a:srcRect/>
          <a:stretch>
            <a:fillRect/>
          </a:stretch>
        </p:blipFill>
        <p:spPr bwMode="auto">
          <a:xfrm>
            <a:off x="228600" y="1143000"/>
            <a:ext cx="5423820" cy="4038600"/>
          </a:xfrm>
          <a:prstGeom prst="rect">
            <a:avLst/>
          </a:prstGeom>
          <a:noFill/>
          <a:ln w="76200">
            <a:solidFill>
              <a:schemeClr val="bg1"/>
            </a:solidFill>
          </a:ln>
        </p:spPr>
      </p:pic>
      <p:sp>
        <p:nvSpPr>
          <p:cNvPr id="5" name="Rectangle 4"/>
          <p:cNvSpPr/>
          <p:nvPr/>
        </p:nvSpPr>
        <p:spPr>
          <a:xfrm>
            <a:off x="5867400" y="1143000"/>
            <a:ext cx="3124200" cy="1815882"/>
          </a:xfrm>
          <a:prstGeom prst="rect">
            <a:avLst/>
          </a:prstGeom>
        </p:spPr>
        <p:txBody>
          <a:bodyPr wrap="square">
            <a:spAutoFit/>
          </a:bodyPr>
          <a:lstStyle/>
          <a:p>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Immigration led to a massive increase in the number of slums in U.S. cities.</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5257800"/>
            <a:ext cx="5638800" cy="1384995"/>
          </a:xfrm>
          <a:prstGeom prst="rect">
            <a:avLst/>
          </a:prstGeom>
        </p:spPr>
        <p:txBody>
          <a:bodyPr wrap="square">
            <a:spAutoFit/>
          </a:bodyPr>
          <a:lstStyle/>
          <a:p>
            <a:pPr algn="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Tenements – cheaply built apartment buildings – were often overcrowded and lacked many necessities.</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06300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 from="(-#ppt_w/2)" to="(#ppt_x)" calcmode="lin" valueType="num">
                                      <p:cBhvr>
                                        <p:cTn id="7" dur="600" fill="hold">
                                          <p:stCondLst>
                                            <p:cond delay="0"/>
                                          </p:stCondLst>
                                        </p:cTn>
                                        <p:tgtEl>
                                          <p:spTgt spid="8193"/>
                                        </p:tgtEl>
                                        <p:attrNameLst>
                                          <p:attrName>ppt_x</p:attrName>
                                        </p:attrNameLst>
                                      </p:cBhvr>
                                    </p:anim>
                                    <p:anim from="0" to="-1.0" calcmode="lin" valueType="num">
                                      <p:cBhvr>
                                        <p:cTn id="8" dur="200" decel="50000" autoRev="1" fill="hold">
                                          <p:stCondLst>
                                            <p:cond delay="600"/>
                                          </p:stCondLst>
                                        </p:cTn>
                                        <p:tgtEl>
                                          <p:spTgt spid="8193"/>
                                        </p:tgtEl>
                                        <p:attrNameLst>
                                          <p:attrName>xshear</p:attrName>
                                        </p:attrNameLst>
                                      </p:cBhvr>
                                    </p:anim>
                                    <p:animScale>
                                      <p:cBhvr>
                                        <p:cTn id="9" dur="200" decel="100000" autoRev="1" fill="hold">
                                          <p:stCondLst>
                                            <p:cond delay="600"/>
                                          </p:stCondLst>
                                        </p:cTn>
                                        <p:tgtEl>
                                          <p:spTgt spid="8193"/>
                                        </p:tgtEl>
                                      </p:cBhvr>
                                      <p:from x="100000" y="100000"/>
                                      <p:to x="80000" y="100000"/>
                                    </p:animScale>
                                    <p:anim by="(#ppt_h/3+#ppt_w*0.1)" calcmode="lin" valueType="num">
                                      <p:cBhvr additive="sum">
                                        <p:cTn id="10" dur="200" decel="100000" autoRev="1" fill="hold">
                                          <p:stCondLst>
                                            <p:cond delay="600"/>
                                          </p:stCondLst>
                                        </p:cTn>
                                        <p:tgtEl>
                                          <p:spTgt spid="8193"/>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 from="(-#ppt_w/2)" to="(#ppt_x)" calcmode="lin" valueType="num">
                                      <p:cBhvr>
                                        <p:cTn id="21" dur="600" fill="hold">
                                          <p:stCondLst>
                                            <p:cond delay="0"/>
                                          </p:stCondLst>
                                        </p:cTn>
                                        <p:tgtEl>
                                          <p:spTgt spid="8194"/>
                                        </p:tgtEl>
                                        <p:attrNameLst>
                                          <p:attrName>ppt_x</p:attrName>
                                        </p:attrNameLst>
                                      </p:cBhvr>
                                    </p:anim>
                                    <p:anim from="0" to="-1.0" calcmode="lin" valueType="num">
                                      <p:cBhvr>
                                        <p:cTn id="22" dur="200" decel="50000" autoRev="1" fill="hold">
                                          <p:stCondLst>
                                            <p:cond delay="600"/>
                                          </p:stCondLst>
                                        </p:cTn>
                                        <p:tgtEl>
                                          <p:spTgt spid="8194"/>
                                        </p:tgtEl>
                                        <p:attrNameLst>
                                          <p:attrName>xshear</p:attrName>
                                        </p:attrNameLst>
                                      </p:cBhvr>
                                    </p:anim>
                                    <p:animScale>
                                      <p:cBhvr>
                                        <p:cTn id="23" dur="200" decel="100000" autoRev="1" fill="hold">
                                          <p:stCondLst>
                                            <p:cond delay="600"/>
                                          </p:stCondLst>
                                        </p:cTn>
                                        <p:tgtEl>
                                          <p:spTgt spid="8194"/>
                                        </p:tgtEl>
                                      </p:cBhvr>
                                      <p:from x="100000" y="100000"/>
                                      <p:to x="80000" y="100000"/>
                                    </p:animScale>
                                    <p:anim by="(#ppt_h/3+#ppt_w*0.1)" calcmode="lin" valueType="num">
                                      <p:cBhvr additive="sum">
                                        <p:cTn id="24" dur="200" decel="100000" autoRev="1" fill="hold">
                                          <p:stCondLst>
                                            <p:cond delay="600"/>
                                          </p:stCondLst>
                                        </p:cTn>
                                        <p:tgtEl>
                                          <p:spTgt spid="8194"/>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from="(-#ppt_w/2)" to="(#ppt_x)" calcmode="lin" valueType="num">
                                      <p:cBhvr>
                                        <p:cTn id="27" dur="600" fill="hold">
                                          <p:stCondLst>
                                            <p:cond delay="0"/>
                                          </p:stCondLst>
                                        </p:cTn>
                                        <p:tgtEl>
                                          <p:spTgt spid="6"/>
                                        </p:tgtEl>
                                        <p:attrNameLst>
                                          <p:attrName>ppt_x</p:attrName>
                                        </p:attrNameLst>
                                      </p:cBhvr>
                                    </p:anim>
                                    <p:anim from="0" to="-1.0" calcmode="lin" valueType="num">
                                      <p:cBhvr>
                                        <p:cTn id="28" dur="200" decel="50000" autoRev="1" fill="hold">
                                          <p:stCondLst>
                                            <p:cond delay="600"/>
                                          </p:stCondLst>
                                        </p:cTn>
                                        <p:tgtEl>
                                          <p:spTgt spid="6"/>
                                        </p:tgtEl>
                                        <p:attrNameLst>
                                          <p:attrName>xshear</p:attrName>
                                        </p:attrNameLst>
                                      </p:cBhvr>
                                    </p:anim>
                                    <p:animScale>
                                      <p:cBhvr>
                                        <p:cTn id="29" dur="200" decel="100000" autoRev="1" fill="hold">
                                          <p:stCondLst>
                                            <p:cond delay="600"/>
                                          </p:stCondLst>
                                        </p:cTn>
                                        <p:tgtEl>
                                          <p:spTgt spid="6"/>
                                        </p:tgtEl>
                                      </p:cBhvr>
                                      <p:from x="100000" y="100000"/>
                                      <p:to x="80000" y="100000"/>
                                    </p:animScale>
                                    <p:anim by="(#ppt_h/3+#ppt_w*0.1)" calcmode="lin" valueType="num">
                                      <p:cBhvr additive="sum">
                                        <p:cTn id="3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0"/>
            <a:ext cx="7239000" cy="1107996"/>
          </a:xfrm>
          <a:prstGeom prst="rect">
            <a:avLst/>
          </a:prstGeom>
        </p:spPr>
        <p:txBody>
          <a:bodyPr wrap="square">
            <a:spAutoFit/>
          </a:bodyPr>
          <a:lstStyle/>
          <a:p>
            <a:pPr algn="ctr"/>
            <a:r>
              <a:rPr lang="en-US" sz="6600" dirty="0" smtClean="0">
                <a:latin typeface="Impact" pitchFamily="34" charset="0"/>
              </a:rPr>
              <a:t>Jacob Riis</a:t>
            </a:r>
            <a:endParaRPr lang="en-US" sz="6600" dirty="0"/>
          </a:p>
        </p:txBody>
      </p:sp>
      <p:pic>
        <p:nvPicPr>
          <p:cNvPr id="6148" name="Picture 4" descr="http://www.albany.edu/jmmh/vol2no1/JacobRiis.jpg"/>
          <p:cNvPicPr>
            <a:picLocks noChangeAspect="1" noChangeArrowheads="1"/>
          </p:cNvPicPr>
          <p:nvPr/>
        </p:nvPicPr>
        <p:blipFill>
          <a:blip r:embed="rId2" cstate="print"/>
          <a:srcRect/>
          <a:stretch>
            <a:fillRect/>
          </a:stretch>
        </p:blipFill>
        <p:spPr bwMode="auto">
          <a:xfrm>
            <a:off x="152400" y="228600"/>
            <a:ext cx="1676400" cy="2395686"/>
          </a:xfrm>
          <a:prstGeom prst="rect">
            <a:avLst/>
          </a:prstGeom>
          <a:noFill/>
          <a:ln w="57150">
            <a:solidFill>
              <a:schemeClr val="bg1"/>
            </a:solidFill>
          </a:ln>
        </p:spPr>
      </p:pic>
      <p:pic>
        <p:nvPicPr>
          <p:cNvPr id="7170" name="Picture 2" descr="F:\U.S. History\Unit 2 (Immigration and Industrialization)\Unit 2 pics\immigrant1.gif"/>
          <p:cNvPicPr>
            <a:picLocks noChangeAspect="1" noChangeArrowheads="1"/>
          </p:cNvPicPr>
          <p:nvPr/>
        </p:nvPicPr>
        <p:blipFill>
          <a:blip r:embed="rId3" cstate="print"/>
          <a:srcRect/>
          <a:stretch>
            <a:fillRect/>
          </a:stretch>
        </p:blipFill>
        <p:spPr bwMode="auto">
          <a:xfrm>
            <a:off x="152400" y="2895600"/>
            <a:ext cx="4762500" cy="3733800"/>
          </a:xfrm>
          <a:prstGeom prst="rect">
            <a:avLst/>
          </a:prstGeom>
          <a:noFill/>
          <a:ln w="76200">
            <a:solidFill>
              <a:schemeClr val="bg1"/>
            </a:solidFill>
          </a:ln>
        </p:spPr>
      </p:pic>
      <p:sp>
        <p:nvSpPr>
          <p:cNvPr id="6" name="Rectangle 5"/>
          <p:cNvSpPr/>
          <p:nvPr/>
        </p:nvSpPr>
        <p:spPr>
          <a:xfrm>
            <a:off x="2057400" y="990600"/>
            <a:ext cx="7086600" cy="584775"/>
          </a:xfrm>
          <a:prstGeom prst="rect">
            <a:avLst/>
          </a:prstGeom>
        </p:spPr>
        <p:txBody>
          <a:bodyPr wrap="square">
            <a:spAutoFit/>
          </a:bodyPr>
          <a:lstStyle/>
          <a:p>
            <a:pPr algn="ctr"/>
            <a:r>
              <a:rPr lang="en-US" sz="3200" b="1" i="1" u="sng"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How the Other Half Lives</a:t>
            </a:r>
            <a:endParaRPr lang="en-US" sz="3200" u="sng" dirty="0">
              <a:solidFill>
                <a:schemeClr val="tx1">
                  <a:lumMod val="85000"/>
                </a:schemeClr>
              </a:solidFill>
            </a:endParaRPr>
          </a:p>
        </p:txBody>
      </p:sp>
      <p:sp>
        <p:nvSpPr>
          <p:cNvPr id="7" name="Rectangle 6"/>
          <p:cNvSpPr/>
          <p:nvPr/>
        </p:nvSpPr>
        <p:spPr>
          <a:xfrm>
            <a:off x="2057400" y="1600200"/>
            <a:ext cx="7086600" cy="1200329"/>
          </a:xfrm>
          <a:prstGeom prst="rect">
            <a:avLst/>
          </a:prstGeom>
        </p:spPr>
        <p:txBody>
          <a:bodyPr wrap="square">
            <a:spAutoFit/>
          </a:bodyPr>
          <a:lstStyle/>
          <a:p>
            <a:pPr algn="ct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Jacob Riis was a journalist whose books gave a vivid account of the life for ethnic groups of New York City living in this tenement slums </a:t>
            </a:r>
            <a:endParaRPr lang="en-US"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2" descr="http://sheshet.files.wordpress.com/2008/05/usariis11.jpg"/>
          <p:cNvPicPr>
            <a:picLocks noChangeAspect="1" noChangeArrowheads="1"/>
          </p:cNvPicPr>
          <p:nvPr/>
        </p:nvPicPr>
        <p:blipFill>
          <a:blip r:embed="rId4" cstate="print"/>
          <a:srcRect/>
          <a:stretch>
            <a:fillRect/>
          </a:stretch>
        </p:blipFill>
        <p:spPr bwMode="auto">
          <a:xfrm>
            <a:off x="5410200" y="2895600"/>
            <a:ext cx="3486150" cy="3762375"/>
          </a:xfrm>
          <a:prstGeom prst="rect">
            <a:avLst/>
          </a:prstGeom>
          <a:noFill/>
          <a:ln w="57150">
            <a:solidFill>
              <a:schemeClr val="bg1"/>
            </a:solidFill>
          </a:ln>
        </p:spPr>
      </p:pic>
    </p:spTree>
    <p:extLst>
      <p:ext uri="{BB962C8B-B14F-4D97-AF65-F5344CB8AC3E}">
        <p14:creationId xmlns:p14="http://schemas.microsoft.com/office/powerpoint/2010/main" val="3919859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Child Labor</a:t>
            </a:r>
            <a:endParaRPr lang="en-US" sz="6600" dirty="0"/>
          </a:p>
        </p:txBody>
      </p:sp>
      <p:pic>
        <p:nvPicPr>
          <p:cNvPr id="6145" name="Picture 1" descr="F:\U.S. History\Unit 2 (Immigration and Industrialization)\Unit 2 pics\PA-breaker-boys.jpg"/>
          <p:cNvPicPr>
            <a:picLocks noChangeAspect="1" noChangeArrowheads="1"/>
          </p:cNvPicPr>
          <p:nvPr/>
        </p:nvPicPr>
        <p:blipFill>
          <a:blip r:embed="rId2" cstate="print"/>
          <a:srcRect l="1923" t="3547" r="1923" b="9882"/>
          <a:stretch>
            <a:fillRect/>
          </a:stretch>
        </p:blipFill>
        <p:spPr bwMode="auto">
          <a:xfrm>
            <a:off x="3810000" y="1143000"/>
            <a:ext cx="5084956" cy="3886200"/>
          </a:xfrm>
          <a:prstGeom prst="rect">
            <a:avLst/>
          </a:prstGeom>
          <a:noFill/>
          <a:ln>
            <a:solidFill>
              <a:schemeClr val="bg1"/>
            </a:solidFill>
          </a:ln>
        </p:spPr>
      </p:pic>
      <p:pic>
        <p:nvPicPr>
          <p:cNvPr id="6146" name="Picture 2" descr="F:\U.S. History\Unit 2 (Immigration and Industrialization)\Unit 2 pics\child_labor in textile factory.jpg"/>
          <p:cNvPicPr>
            <a:picLocks noChangeAspect="1" noChangeArrowheads="1"/>
          </p:cNvPicPr>
          <p:nvPr/>
        </p:nvPicPr>
        <p:blipFill>
          <a:blip r:embed="rId3" cstate="print"/>
          <a:srcRect/>
          <a:stretch>
            <a:fillRect/>
          </a:stretch>
        </p:blipFill>
        <p:spPr bwMode="auto">
          <a:xfrm>
            <a:off x="228600" y="3352800"/>
            <a:ext cx="4451626" cy="3314700"/>
          </a:xfrm>
          <a:prstGeom prst="rect">
            <a:avLst/>
          </a:prstGeom>
          <a:noFill/>
        </p:spPr>
      </p:pic>
      <p:sp>
        <p:nvSpPr>
          <p:cNvPr id="5" name="Rectangle 4"/>
          <p:cNvSpPr/>
          <p:nvPr/>
        </p:nvSpPr>
        <p:spPr>
          <a:xfrm>
            <a:off x="0" y="1066800"/>
            <a:ext cx="3733800" cy="2246769"/>
          </a:xfrm>
          <a:prstGeom prst="rect">
            <a:avLst/>
          </a:prstGeom>
        </p:spPr>
        <p:txBody>
          <a:bodyPr wrap="square">
            <a:spAutoFit/>
          </a:bodyPr>
          <a:lstStyle/>
          <a:p>
            <a:pPr algn="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Immigrant children were put to work in sweatshops – businesses with harsh working conditions</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876800" y="5042118"/>
            <a:ext cx="4267200" cy="1384995"/>
          </a:xfrm>
          <a:prstGeom prst="rect">
            <a:avLst/>
          </a:prstGeom>
        </p:spPr>
        <p:txBody>
          <a:bodyPr wrap="square">
            <a:spAutoFit/>
          </a:bodyPr>
          <a:lstStyle/>
          <a:p>
            <a:r>
              <a:rPr lang="en-US" sz="2800" b="1" i="1" dirty="0" smtClean="0">
                <a:solidFill>
                  <a:schemeClr val="bg1"/>
                </a:solidFill>
                <a:latin typeface="Times New Roman" pitchFamily="18" charset="0"/>
                <a:cs typeface="Times New Roman" pitchFamily="18" charset="0"/>
              </a:rPr>
              <a:t>Businesses wanted to hire children because they were a cheap source of labor. </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82694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145"/>
                                        </p:tgtEl>
                                        <p:attrNameLst>
                                          <p:attrName>style.visibility</p:attrName>
                                        </p:attrNameLst>
                                      </p:cBhvr>
                                      <p:to>
                                        <p:strVal val="visible"/>
                                      </p:to>
                                    </p:set>
                                    <p:animEffect transition="in" filter="checkerboard(across)">
                                      <p:cBhvr>
                                        <p:cTn id="10" dur="1000"/>
                                        <p:tgtEl>
                                          <p:spTgt spid="6145"/>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from="(-#ppt_w/2)" to="(#ppt_x)" calcmode="lin" valueType="num">
                                      <p:cBhvr>
                                        <p:cTn id="15" dur="600" fill="hold">
                                          <p:stCondLst>
                                            <p:cond delay="0"/>
                                          </p:stCondLst>
                                        </p:cTn>
                                        <p:tgtEl>
                                          <p:spTgt spid="6146"/>
                                        </p:tgtEl>
                                        <p:attrNameLst>
                                          <p:attrName>ppt_x</p:attrName>
                                        </p:attrNameLst>
                                      </p:cBhvr>
                                    </p:anim>
                                    <p:anim from="0" to="-1.0" calcmode="lin" valueType="num">
                                      <p:cBhvr>
                                        <p:cTn id="16" dur="200" decel="50000" autoRev="1" fill="hold">
                                          <p:stCondLst>
                                            <p:cond delay="600"/>
                                          </p:stCondLst>
                                        </p:cTn>
                                        <p:tgtEl>
                                          <p:spTgt spid="6146"/>
                                        </p:tgtEl>
                                        <p:attrNameLst>
                                          <p:attrName>xshear</p:attrName>
                                        </p:attrNameLst>
                                      </p:cBhvr>
                                    </p:anim>
                                    <p:animScale>
                                      <p:cBhvr>
                                        <p:cTn id="17" dur="200" decel="100000" autoRev="1" fill="hold">
                                          <p:stCondLst>
                                            <p:cond delay="600"/>
                                          </p:stCondLst>
                                        </p:cTn>
                                        <p:tgtEl>
                                          <p:spTgt spid="6146"/>
                                        </p:tgtEl>
                                      </p:cBhvr>
                                      <p:from x="100000" y="100000"/>
                                      <p:to x="80000" y="100000"/>
                                    </p:animScale>
                                    <p:anim by="(#ppt_h/3+#ppt_w*0.1)" calcmode="lin" valueType="num">
                                      <p:cBhvr additive="sum">
                                        <p:cTn id="18" dur="200" decel="100000" autoRev="1" fill="hold">
                                          <p:stCondLst>
                                            <p:cond delay="600"/>
                                          </p:stCondLst>
                                        </p:cTn>
                                        <p:tgtEl>
                                          <p:spTgt spid="6146"/>
                                        </p:tgtEl>
                                        <p:attrNameLst>
                                          <p:attrName>ppt_x</p:attrName>
                                        </p:attrNameLst>
                                      </p:cBhvr>
                                    </p:anim>
                                  </p:childTnLst>
                                </p:cTn>
                              </p:par>
                              <p:par>
                                <p:cTn id="19" presetID="34"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9677400" cy="1107996"/>
          </a:xfrm>
          <a:prstGeom prst="rect">
            <a:avLst/>
          </a:prstGeom>
        </p:spPr>
        <p:txBody>
          <a:bodyPr wrap="square">
            <a:spAutoFit/>
          </a:bodyPr>
          <a:lstStyle/>
          <a:p>
            <a:pPr marL="0" lvl="8" algn="ctr"/>
            <a:r>
              <a:rPr lang="en-US" sz="6400" dirty="0" smtClean="0">
                <a:effectLst>
                  <a:outerShdw blurRad="38100" dist="38100" dir="2700000" algn="tl">
                    <a:srgbClr val="000000">
                      <a:alpha val="43137"/>
                    </a:srgbClr>
                  </a:outerShdw>
                </a:effectLst>
                <a:latin typeface="Impact" pitchFamily="34" charset="0"/>
              </a:rPr>
              <a:t>Triangle Shirtwaist Factory</a:t>
            </a:r>
            <a:endParaRPr lang="en-US" sz="6400" dirty="0">
              <a:effectLst>
                <a:outerShdw blurRad="38100" dist="38100" dir="2700000" algn="tl">
                  <a:srgbClr val="000000">
                    <a:alpha val="43137"/>
                  </a:srgbClr>
                </a:outerShdw>
              </a:effectLst>
              <a:latin typeface="Impact" pitchFamily="34" charset="0"/>
            </a:endParaRPr>
          </a:p>
        </p:txBody>
      </p:sp>
      <p:pic>
        <p:nvPicPr>
          <p:cNvPr id="5122" name="Picture 2" descr="http://www.digitaljournalist.org/issue0309/images/life/TriangleShirtwaist.jpg"/>
          <p:cNvPicPr>
            <a:picLocks noChangeAspect="1" noChangeArrowheads="1"/>
          </p:cNvPicPr>
          <p:nvPr/>
        </p:nvPicPr>
        <p:blipFill>
          <a:blip r:embed="rId2" cstate="print"/>
          <a:srcRect r="520" b="4878"/>
          <a:stretch>
            <a:fillRect/>
          </a:stretch>
        </p:blipFill>
        <p:spPr bwMode="auto">
          <a:xfrm>
            <a:off x="4724400" y="3733800"/>
            <a:ext cx="4267200" cy="2971800"/>
          </a:xfrm>
          <a:prstGeom prst="rect">
            <a:avLst/>
          </a:prstGeom>
          <a:noFill/>
          <a:ln w="57150">
            <a:solidFill>
              <a:schemeClr val="bg1"/>
            </a:solidFill>
          </a:ln>
        </p:spPr>
      </p:pic>
      <p:pic>
        <p:nvPicPr>
          <p:cNvPr id="5124" name="Picture 4" descr="http://www.csmonitor.com/2006/0620/csmimg/p14a.jpg"/>
          <p:cNvPicPr>
            <a:picLocks noChangeAspect="1" noChangeArrowheads="1"/>
          </p:cNvPicPr>
          <p:nvPr/>
        </p:nvPicPr>
        <p:blipFill>
          <a:blip r:embed="rId3" cstate="print"/>
          <a:srcRect/>
          <a:stretch>
            <a:fillRect/>
          </a:stretch>
        </p:blipFill>
        <p:spPr bwMode="auto">
          <a:xfrm>
            <a:off x="228600" y="3810000"/>
            <a:ext cx="2598206" cy="2886075"/>
          </a:xfrm>
          <a:prstGeom prst="rect">
            <a:avLst/>
          </a:prstGeom>
          <a:noFill/>
          <a:ln w="57150">
            <a:solidFill>
              <a:schemeClr val="bg1"/>
            </a:solidFill>
          </a:ln>
        </p:spPr>
      </p:pic>
      <p:pic>
        <p:nvPicPr>
          <p:cNvPr id="5126" name="Picture 6" descr="http://www.accd.edu/pac/faculty/pmyers/hist1302/triangle3.jpg"/>
          <p:cNvPicPr>
            <a:picLocks noChangeAspect="1" noChangeArrowheads="1"/>
          </p:cNvPicPr>
          <p:nvPr/>
        </p:nvPicPr>
        <p:blipFill>
          <a:blip r:embed="rId4" cstate="print"/>
          <a:srcRect/>
          <a:stretch>
            <a:fillRect/>
          </a:stretch>
        </p:blipFill>
        <p:spPr bwMode="auto">
          <a:xfrm>
            <a:off x="228600" y="1066800"/>
            <a:ext cx="4191000" cy="2590800"/>
          </a:xfrm>
          <a:prstGeom prst="rect">
            <a:avLst/>
          </a:prstGeom>
          <a:noFill/>
          <a:ln w="57150">
            <a:solidFill>
              <a:schemeClr val="bg1"/>
            </a:solidFill>
          </a:ln>
        </p:spPr>
      </p:pic>
      <p:sp>
        <p:nvSpPr>
          <p:cNvPr id="6" name="Rectangle 5"/>
          <p:cNvSpPr/>
          <p:nvPr/>
        </p:nvSpPr>
        <p:spPr>
          <a:xfrm>
            <a:off x="4611991" y="1143000"/>
            <a:ext cx="4303410" cy="2246769"/>
          </a:xfrm>
          <a:prstGeom prst="rect">
            <a:avLst/>
          </a:prstGeom>
        </p:spPr>
        <p:txBody>
          <a:bodyPr wrap="square">
            <a:spAutoFit/>
          </a:bodyPr>
          <a:lstStyle/>
          <a:p>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The Triangle Shirtwaist Factory fire in New York City in 1911 was the largest industrial disaster in the history of New York City</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2819400" y="3886200"/>
            <a:ext cx="1828800" cy="2677656"/>
          </a:xfrm>
          <a:prstGeom prst="rect">
            <a:avLst/>
          </a:prstGeom>
        </p:spPr>
        <p:txBody>
          <a:bodyPr wrap="square">
            <a:spAutoFit/>
          </a:bodyPr>
          <a:lstStyle/>
          <a:p>
            <a:pPr algn="ctr"/>
            <a:r>
              <a:rPr lang="en-US" sz="2400" b="1" i="1" dirty="0" smtClean="0">
                <a:solidFill>
                  <a:schemeClr val="bg1"/>
                </a:solidFill>
                <a:latin typeface="Times New Roman" pitchFamily="18" charset="0"/>
                <a:cs typeface="Times New Roman" pitchFamily="18" charset="0"/>
              </a:rPr>
              <a:t>When a fire broke out in the factory, workers were locked in and could not get out. </a:t>
            </a:r>
            <a:endParaRPr lang="en-US" sz="2400" b="1"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36531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1000"/>
                                        <p:tgtEl>
                                          <p:spTgt spid="5126"/>
                                        </p:tgtEl>
                                      </p:cBhvr>
                                    </p:animEffect>
                                    <p:anim calcmode="lin" valueType="num">
                                      <p:cBhvr>
                                        <p:cTn id="13" dur="1000" fill="hold"/>
                                        <p:tgtEl>
                                          <p:spTgt spid="5126"/>
                                        </p:tgtEl>
                                        <p:attrNameLst>
                                          <p:attrName>ppt_x</p:attrName>
                                        </p:attrNameLst>
                                      </p:cBhvr>
                                      <p:tavLst>
                                        <p:tav tm="0">
                                          <p:val>
                                            <p:strVal val="#ppt_x"/>
                                          </p:val>
                                        </p:tav>
                                        <p:tav tm="100000">
                                          <p:val>
                                            <p:strVal val="#ppt_x"/>
                                          </p:val>
                                        </p:tav>
                                      </p:tavLst>
                                    </p:anim>
                                    <p:anim calcmode="lin" valueType="num">
                                      <p:cBhvr>
                                        <p:cTn id="14"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2000"/>
                                        <p:tgtEl>
                                          <p:spTgt spid="51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The Rise of Nativism</a:t>
            </a:r>
            <a:endParaRPr lang="en-US" sz="6600" dirty="0">
              <a:latin typeface="Impact" pitchFamily="34" charset="0"/>
            </a:endParaRPr>
          </a:p>
        </p:txBody>
      </p:sp>
      <p:pic>
        <p:nvPicPr>
          <p:cNvPr id="4098" name="Picture 2" descr="http://www.rzuser.uni-heidelberg.de/~el6/presentations/Irish_Americans_S2_WS2003/foto/Image7.gif"/>
          <p:cNvPicPr>
            <a:picLocks noChangeAspect="1" noChangeArrowheads="1"/>
          </p:cNvPicPr>
          <p:nvPr/>
        </p:nvPicPr>
        <p:blipFill>
          <a:blip r:embed="rId2" cstate="print"/>
          <a:srcRect l="7394" t="14184" r="6839" b="14894"/>
          <a:stretch>
            <a:fillRect/>
          </a:stretch>
        </p:blipFill>
        <p:spPr bwMode="auto">
          <a:xfrm>
            <a:off x="228600" y="3048000"/>
            <a:ext cx="4419600" cy="1905000"/>
          </a:xfrm>
          <a:prstGeom prst="rect">
            <a:avLst/>
          </a:prstGeom>
          <a:noFill/>
        </p:spPr>
      </p:pic>
      <p:pic>
        <p:nvPicPr>
          <p:cNvPr id="4100" name="Picture 4" descr="http://www.latinamericanstudies.org/immigration/immigration-cartoon-1916.jpg"/>
          <p:cNvPicPr>
            <a:picLocks noChangeAspect="1" noChangeArrowheads="1"/>
          </p:cNvPicPr>
          <p:nvPr/>
        </p:nvPicPr>
        <p:blipFill>
          <a:blip r:embed="rId3" cstate="print"/>
          <a:srcRect t="1379" r="1508"/>
          <a:stretch>
            <a:fillRect/>
          </a:stretch>
        </p:blipFill>
        <p:spPr bwMode="auto">
          <a:xfrm>
            <a:off x="5029200" y="1143000"/>
            <a:ext cx="3733800" cy="5448300"/>
          </a:xfrm>
          <a:prstGeom prst="rect">
            <a:avLst/>
          </a:prstGeom>
          <a:noFill/>
          <a:ln w="76200">
            <a:solidFill>
              <a:schemeClr val="bg1"/>
            </a:solidFill>
          </a:ln>
        </p:spPr>
      </p:pic>
      <p:sp>
        <p:nvSpPr>
          <p:cNvPr id="6" name="Rectangle 5"/>
          <p:cNvSpPr/>
          <p:nvPr/>
        </p:nvSpPr>
        <p:spPr>
          <a:xfrm>
            <a:off x="152400" y="1143000"/>
            <a:ext cx="4571999" cy="1815882"/>
          </a:xfrm>
          <a:prstGeom prst="rect">
            <a:avLst/>
          </a:prstGeom>
        </p:spPr>
        <p:txBody>
          <a:bodyPr wrap="square">
            <a:spAutoFit/>
          </a:bodyPr>
          <a:lstStyle/>
          <a:p>
            <a:pPr algn="r"/>
            <a:r>
              <a:rPr lang="en-US" sz="2800" b="1" i="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The flood of immigrants into the </a:t>
            </a:r>
            <a:r>
              <a:rPr lang="en-US" sz="2800" b="1" i="1"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U.S. </a:t>
            </a:r>
            <a:r>
              <a:rPr lang="en-US" sz="2800" b="1" i="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worried many Americans who felt their way of life could be changed.</a:t>
            </a:r>
            <a:endParaRPr lang="en-US" sz="2800" b="1" i="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228600" y="4953000"/>
            <a:ext cx="4572000" cy="2092881"/>
          </a:xfrm>
          <a:prstGeom prst="rect">
            <a:avLst/>
          </a:prstGeom>
        </p:spPr>
        <p:txBody>
          <a:bodyPr>
            <a:spAutoFit/>
          </a:bodyPr>
          <a:lstStyle/>
          <a:p>
            <a:pPr algn="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Nativism is an extreme dislike for foreigners by native-born people and a desire to limit immigration.</a:t>
            </a:r>
          </a:p>
          <a:p>
            <a:r>
              <a:rPr lang="en-US" b="1" i="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2654876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ssolve">
                                      <p:cBhvr>
                                        <p:cTn id="12" dur="1000"/>
                                        <p:tgtEl>
                                          <p:spTgt spid="409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The Rise of Nativism</a:t>
            </a:r>
            <a:endParaRPr lang="en-US" sz="6600" dirty="0">
              <a:latin typeface="Impact" pitchFamily="34" charset="0"/>
            </a:endParaRPr>
          </a:p>
        </p:txBody>
      </p:sp>
      <p:sp>
        <p:nvSpPr>
          <p:cNvPr id="3" name="Rectangle 2"/>
          <p:cNvSpPr/>
          <p:nvPr/>
        </p:nvSpPr>
        <p:spPr>
          <a:xfrm>
            <a:off x="0" y="4438876"/>
            <a:ext cx="4419600" cy="2419124"/>
          </a:xfrm>
          <a:prstGeom prst="rect">
            <a:avLst/>
          </a:prstGeom>
        </p:spPr>
        <p:txBody>
          <a:bodyPr wrap="square">
            <a:spAutoFit/>
          </a:bodyPr>
          <a:lstStyle/>
          <a:p>
            <a:pPr algn="r">
              <a:lnSpc>
                <a:spcPct val="90000"/>
              </a:lnSpc>
            </a:pP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New immigrants were easy scapegoats for the fear of social change that many experienced due to the rapid changes based on the Industrial Revolution.</a:t>
            </a:r>
          </a:p>
        </p:txBody>
      </p:sp>
      <p:sp>
        <p:nvSpPr>
          <p:cNvPr id="4" name="Rectangle 3"/>
          <p:cNvSpPr/>
          <p:nvPr/>
        </p:nvSpPr>
        <p:spPr>
          <a:xfrm>
            <a:off x="4495800" y="1295400"/>
            <a:ext cx="4648200" cy="2031325"/>
          </a:xfrm>
          <a:prstGeom prst="rect">
            <a:avLst/>
          </a:prstGeom>
        </p:spPr>
        <p:txBody>
          <a:bodyPr wrap="square">
            <a:spAutoFit/>
          </a:bodyPr>
          <a:lstStyle/>
          <a:p>
            <a:pPr>
              <a:lnSpc>
                <a:spcPct val="90000"/>
              </a:lnSpc>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Workers blamed immigrants for low wages or shortages of employment. A resentment of foreigners crept into America’s attitudes. </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22" name="Picture 2" descr="http://www.backstoryradio.org/wp-content/uploads/2008/08/aliens.jpg"/>
          <p:cNvPicPr>
            <a:picLocks noChangeAspect="1" noChangeArrowheads="1"/>
          </p:cNvPicPr>
          <p:nvPr/>
        </p:nvPicPr>
        <p:blipFill>
          <a:blip r:embed="rId2" cstate="print"/>
          <a:srcRect l="5093" t="7012" r="8327" b="11890"/>
          <a:stretch>
            <a:fillRect/>
          </a:stretch>
        </p:blipFill>
        <p:spPr bwMode="auto">
          <a:xfrm>
            <a:off x="4571999" y="3505200"/>
            <a:ext cx="4441371" cy="3048000"/>
          </a:xfrm>
          <a:prstGeom prst="rect">
            <a:avLst/>
          </a:prstGeom>
          <a:noFill/>
          <a:ln w="57150">
            <a:solidFill>
              <a:schemeClr val="bg1"/>
            </a:solidFill>
          </a:ln>
        </p:spPr>
      </p:pic>
      <p:pic>
        <p:nvPicPr>
          <p:cNvPr id="30724" name="Picture 4" descr="http://www.cartoonstock.com/lowres/csl0663l.jpg"/>
          <p:cNvPicPr>
            <a:picLocks noChangeAspect="1" noChangeArrowheads="1"/>
          </p:cNvPicPr>
          <p:nvPr/>
        </p:nvPicPr>
        <p:blipFill>
          <a:blip r:embed="rId3" cstate="print"/>
          <a:srcRect/>
          <a:stretch>
            <a:fillRect/>
          </a:stretch>
        </p:blipFill>
        <p:spPr bwMode="auto">
          <a:xfrm>
            <a:off x="381000" y="990600"/>
            <a:ext cx="3886200" cy="3429000"/>
          </a:xfrm>
          <a:prstGeom prst="rect">
            <a:avLst/>
          </a:prstGeom>
          <a:noFill/>
          <a:ln w="57150">
            <a:solidFill>
              <a:schemeClr val="bg1"/>
            </a:solidFill>
          </a:ln>
        </p:spPr>
      </p:pic>
    </p:spTree>
    <p:extLst>
      <p:ext uri="{BB962C8B-B14F-4D97-AF65-F5344CB8AC3E}">
        <p14:creationId xmlns:p14="http://schemas.microsoft.com/office/powerpoint/2010/main" val="2313410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ppt_w</p:attrName>
                                        </p:attrNameLst>
                                      </p:cBhvr>
                                      <p:tavLst>
                                        <p:tav tm="0">
                                          <p:val>
                                            <p:fltVal val="0"/>
                                          </p:val>
                                        </p:tav>
                                        <p:tav tm="100000">
                                          <p:val>
                                            <p:strVal val="#ppt_w"/>
                                          </p:val>
                                        </p:tav>
                                      </p:tavLst>
                                    </p:anim>
                                    <p:anim calcmode="lin" valueType="num">
                                      <p:cBhvr>
                                        <p:cTn id="8" dur="1000" fill="hold"/>
                                        <p:tgtEl>
                                          <p:spTgt spid="30724"/>
                                        </p:tgtEl>
                                        <p:attrNameLst>
                                          <p:attrName>ppt_h</p:attrName>
                                        </p:attrNameLst>
                                      </p:cBhvr>
                                      <p:tavLst>
                                        <p:tav tm="0">
                                          <p:val>
                                            <p:fltVal val="0"/>
                                          </p:val>
                                        </p:tav>
                                        <p:tav tm="100000">
                                          <p:val>
                                            <p:strVal val="#ppt_h"/>
                                          </p:val>
                                        </p:tav>
                                      </p:tavLst>
                                    </p:anim>
                                    <p:animEffect transition="in" filter="fade">
                                      <p:cBhvr>
                                        <p:cTn id="9" dur="1000"/>
                                        <p:tgtEl>
                                          <p:spTgt spid="3072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0722"/>
                                        </p:tgtEl>
                                        <p:attrNameLst>
                                          <p:attrName>style.visibility</p:attrName>
                                        </p:attrNameLst>
                                      </p:cBhvr>
                                      <p:to>
                                        <p:strVal val="visible"/>
                                      </p:to>
                                    </p:set>
                                    <p:animEffect transition="in" filter="fade">
                                      <p:cBhvr>
                                        <p:cTn id="22"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Asian Immigration</a:t>
            </a:r>
            <a:endParaRPr lang="en-US" sz="6600" dirty="0">
              <a:latin typeface="Impact" pitchFamily="34" charset="0"/>
            </a:endParaRPr>
          </a:p>
        </p:txBody>
      </p:sp>
      <p:pic>
        <p:nvPicPr>
          <p:cNvPr id="3074" name="Picture 2" descr="http://davidderrick.files.wordpress.com/2009/02/angel_island.jpg"/>
          <p:cNvPicPr>
            <a:picLocks noChangeAspect="1" noChangeArrowheads="1"/>
          </p:cNvPicPr>
          <p:nvPr/>
        </p:nvPicPr>
        <p:blipFill>
          <a:blip r:embed="rId2" cstate="print"/>
          <a:srcRect l="472" t="2346" r="1878" b="6139"/>
          <a:stretch>
            <a:fillRect/>
          </a:stretch>
        </p:blipFill>
        <p:spPr bwMode="auto">
          <a:xfrm>
            <a:off x="4953000" y="3657600"/>
            <a:ext cx="3962400" cy="2971800"/>
          </a:xfrm>
          <a:prstGeom prst="rect">
            <a:avLst/>
          </a:prstGeom>
          <a:noFill/>
          <a:ln w="76200">
            <a:solidFill>
              <a:schemeClr val="bg1"/>
            </a:solidFill>
          </a:ln>
        </p:spPr>
      </p:pic>
      <p:pic>
        <p:nvPicPr>
          <p:cNvPr id="3078" name="Picture 6" descr="1.jpg (67591 bytes)"/>
          <p:cNvPicPr>
            <a:picLocks noChangeAspect="1" noChangeArrowheads="1"/>
          </p:cNvPicPr>
          <p:nvPr/>
        </p:nvPicPr>
        <p:blipFill>
          <a:blip r:embed="rId3" cstate="print"/>
          <a:srcRect r="1695" b="3209"/>
          <a:stretch>
            <a:fillRect/>
          </a:stretch>
        </p:blipFill>
        <p:spPr bwMode="auto">
          <a:xfrm>
            <a:off x="228600" y="1066800"/>
            <a:ext cx="4419600" cy="3429000"/>
          </a:xfrm>
          <a:prstGeom prst="rect">
            <a:avLst/>
          </a:prstGeom>
          <a:noFill/>
          <a:ln w="76200">
            <a:solidFill>
              <a:schemeClr val="bg1"/>
            </a:solidFill>
          </a:ln>
        </p:spPr>
      </p:pic>
      <p:sp>
        <p:nvSpPr>
          <p:cNvPr id="5" name="Rectangle 4"/>
          <p:cNvSpPr/>
          <p:nvPr/>
        </p:nvSpPr>
        <p:spPr>
          <a:xfrm>
            <a:off x="4876800" y="1143000"/>
            <a:ext cx="4038600" cy="2246769"/>
          </a:xfrm>
          <a:prstGeom prst="rect">
            <a:avLst/>
          </a:prstGeom>
        </p:spPr>
        <p:txBody>
          <a:bodyPr wrap="square">
            <a:spAutoFit/>
          </a:bodyPr>
          <a:lstStyle/>
          <a:p>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During the late 1800s, the west coast (California) saw a boom in the amount of immigrants coming from Asia.</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228600" y="4611231"/>
            <a:ext cx="4571999" cy="2246769"/>
          </a:xfrm>
          <a:prstGeom prst="rect">
            <a:avLst/>
          </a:prstGeom>
        </p:spPr>
        <p:txBody>
          <a:bodyPr wrap="square">
            <a:spAutoFit/>
          </a:bodyPr>
          <a:lstStyle/>
          <a:p>
            <a:pPr algn="r"/>
            <a:r>
              <a:rPr lang="en-US" sz="2800" b="1" i="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Most Chinese immigrants came to America because over-crowding in China led to high unemployment, poverty and famine. </a:t>
            </a:r>
            <a:endParaRPr lang="en-US" sz="2800" b="1"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87418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1000"/>
                                        <p:tgtEl>
                                          <p:spTgt spid="30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10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linds(horizontal)">
                                      <p:cBhvr>
                                        <p:cTn id="18"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Changes in daily life</a:t>
            </a:r>
            <a:endParaRPr lang="en-US" dirty="0"/>
          </a:p>
        </p:txBody>
      </p:sp>
      <p:sp>
        <p:nvSpPr>
          <p:cNvPr id="5" name="Text Placeholder 4"/>
          <p:cNvSpPr>
            <a:spLocks noGrp="1"/>
          </p:cNvSpPr>
          <p:nvPr>
            <p:ph type="body" sz="half" idx="2"/>
          </p:nvPr>
        </p:nvSpPr>
        <p:spPr/>
        <p:txBody>
          <a:bodyPr>
            <a:normAutofit/>
          </a:bodyPr>
          <a:lstStyle/>
          <a:p>
            <a:r>
              <a:rPr lang="en-US" dirty="0" smtClean="0"/>
              <a:t>Major changes in agriculture, manufacturing, mining, and </a:t>
            </a:r>
            <a:r>
              <a:rPr lang="en-US" dirty="0" smtClean="0">
                <a:solidFill>
                  <a:schemeClr val="tx1"/>
                </a:solidFill>
              </a:rPr>
              <a:t>transport had a profound effect on almost every aspect of daily life. </a:t>
            </a: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1516905" y="1837669"/>
            <a:ext cx="1666677" cy="2345252"/>
          </a:xfrm>
          <a:prstGeom prst="rect">
            <a:avLst/>
          </a:prstGeom>
        </p:spPr>
      </p:pic>
      <p:pic>
        <p:nvPicPr>
          <p:cNvPr id="7" name="Picture 6" descr="factory.jpg"/>
          <p:cNvPicPr>
            <a:picLocks noChangeAspect="1"/>
          </p:cNvPicPr>
          <p:nvPr/>
        </p:nvPicPr>
        <p:blipFill>
          <a:blip r:embed="rId3"/>
          <a:stretch>
            <a:fillRect/>
          </a:stretch>
        </p:blipFill>
        <p:spPr>
          <a:xfrm>
            <a:off x="1366427" y="4558943"/>
            <a:ext cx="2324126" cy="1690802"/>
          </a:xfrm>
          <a:prstGeom prst="rect">
            <a:avLst/>
          </a:prstGeom>
        </p:spPr>
      </p:pic>
      <p:pic>
        <p:nvPicPr>
          <p:cNvPr id="8" name="Picture 7" descr="mining.gif"/>
          <p:cNvPicPr>
            <a:picLocks noChangeAspect="1"/>
          </p:cNvPicPr>
          <p:nvPr/>
        </p:nvPicPr>
        <p:blipFill>
          <a:blip r:embed="rId4"/>
          <a:stretch>
            <a:fillRect/>
          </a:stretch>
        </p:blipFill>
        <p:spPr>
          <a:xfrm>
            <a:off x="6361307" y="2144837"/>
            <a:ext cx="1907786" cy="2053247"/>
          </a:xfrm>
          <a:prstGeom prst="rect">
            <a:avLst/>
          </a:prstGeom>
        </p:spPr>
      </p:pic>
      <p:pic>
        <p:nvPicPr>
          <p:cNvPr id="9" name="Picture 8" descr="modelT.jpg"/>
          <p:cNvPicPr>
            <a:picLocks noChangeAspect="1"/>
          </p:cNvPicPr>
          <p:nvPr/>
        </p:nvPicPr>
        <p:blipFill>
          <a:blip r:embed="rId5"/>
          <a:stretch>
            <a:fillRect/>
          </a:stretch>
        </p:blipFill>
        <p:spPr>
          <a:xfrm>
            <a:off x="3916038" y="3839099"/>
            <a:ext cx="2291895" cy="171892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Chinese Exclusion Act</a:t>
            </a:r>
            <a:endParaRPr lang="en-US" sz="6600" dirty="0">
              <a:latin typeface="Impact" pitchFamily="34" charset="0"/>
            </a:endParaRPr>
          </a:p>
        </p:txBody>
      </p:sp>
      <p:pic>
        <p:nvPicPr>
          <p:cNvPr id="2050" name="Picture 2" descr="http://arcweb.sos.state.or.us/exhibits/1857/images/during/chineseexclude.jpg"/>
          <p:cNvPicPr>
            <a:picLocks noChangeAspect="1" noChangeArrowheads="1"/>
          </p:cNvPicPr>
          <p:nvPr/>
        </p:nvPicPr>
        <p:blipFill>
          <a:blip r:embed="rId2" cstate="print"/>
          <a:srcRect/>
          <a:stretch>
            <a:fillRect/>
          </a:stretch>
        </p:blipFill>
        <p:spPr bwMode="auto">
          <a:xfrm>
            <a:off x="304800" y="1066800"/>
            <a:ext cx="4572000" cy="3849189"/>
          </a:xfrm>
          <a:prstGeom prst="rect">
            <a:avLst/>
          </a:prstGeom>
          <a:noFill/>
          <a:ln w="76200">
            <a:solidFill>
              <a:schemeClr val="bg1"/>
            </a:solidFill>
          </a:ln>
        </p:spPr>
      </p:pic>
      <p:pic>
        <p:nvPicPr>
          <p:cNvPr id="2052" name="Picture 4" descr="http://teachingamericanhistorymd.net/000001/000000/000136/images/chs00000058_116a_j.jpg"/>
          <p:cNvPicPr>
            <a:picLocks noChangeAspect="1" noChangeArrowheads="1"/>
          </p:cNvPicPr>
          <p:nvPr/>
        </p:nvPicPr>
        <p:blipFill>
          <a:blip r:embed="rId3" cstate="print"/>
          <a:srcRect/>
          <a:stretch>
            <a:fillRect/>
          </a:stretch>
        </p:blipFill>
        <p:spPr bwMode="auto">
          <a:xfrm>
            <a:off x="5257800" y="3667125"/>
            <a:ext cx="3429000" cy="3038475"/>
          </a:xfrm>
          <a:prstGeom prst="rect">
            <a:avLst/>
          </a:prstGeom>
          <a:noFill/>
          <a:ln w="76200">
            <a:solidFill>
              <a:schemeClr val="bg1"/>
            </a:solidFill>
          </a:ln>
        </p:spPr>
      </p:pic>
      <p:sp>
        <p:nvSpPr>
          <p:cNvPr id="5" name="Rectangle 4"/>
          <p:cNvSpPr/>
          <p:nvPr/>
        </p:nvSpPr>
        <p:spPr>
          <a:xfrm>
            <a:off x="5105400" y="1143000"/>
            <a:ext cx="4038600" cy="2308324"/>
          </a:xfrm>
          <a:prstGeom prst="rect">
            <a:avLst/>
          </a:prstGeom>
        </p:spPr>
        <p:txBody>
          <a:bodyPr wrap="square">
            <a:spAutoFit/>
          </a:bodyPr>
          <a:lstStyle/>
          <a:p>
            <a:r>
              <a:rPr lang="en-US"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Chinese Exclusion Act was the law passed by Congress that greatly reduced the amount of Asian immigrants coming to America in the late 1800s.</a:t>
            </a:r>
            <a:endParaRPr lang="en-US" sz="24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228600" y="5042118"/>
            <a:ext cx="4724400" cy="1815882"/>
          </a:xfrm>
          <a:prstGeom prst="rect">
            <a:avLst/>
          </a:prstGeom>
        </p:spPr>
        <p:txBody>
          <a:bodyPr wrap="square">
            <a:spAutoFit/>
          </a:bodyPr>
          <a:lstStyle/>
          <a:p>
            <a:pPr algn="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law barred Chinese immigration for 10 years and prevented the Chinese from becoming U.S. citizens.</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48862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0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dissolve">
                                      <p:cBhvr>
                                        <p:cTn id="18"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2861" y="1371600"/>
            <a:ext cx="4366453" cy="4154984"/>
          </a:xfrm>
          <a:prstGeom prst="rect">
            <a:avLst/>
          </a:prstGeom>
        </p:spPr>
        <p:txBody>
          <a:bodyPr wrap="none">
            <a:spAutoFit/>
          </a:bodyPr>
          <a:lstStyle/>
          <a:p>
            <a:pPr algn="ctr"/>
            <a:r>
              <a:rPr lang="en-US" sz="8800" dirty="0" smtClean="0">
                <a:solidFill>
                  <a:schemeClr val="bg1"/>
                </a:solidFill>
                <a:latin typeface="Impact" pitchFamily="34" charset="0"/>
              </a:rPr>
              <a:t>The Birth</a:t>
            </a:r>
          </a:p>
          <a:p>
            <a:pPr algn="ctr"/>
            <a:r>
              <a:rPr lang="en-US" sz="8800" dirty="0" smtClean="0">
                <a:solidFill>
                  <a:schemeClr val="bg1"/>
                </a:solidFill>
                <a:latin typeface="Impact" pitchFamily="34" charset="0"/>
              </a:rPr>
              <a:t>of </a:t>
            </a:r>
          </a:p>
          <a:p>
            <a:pPr algn="ctr"/>
            <a:r>
              <a:rPr lang="en-US" sz="8800" dirty="0" smtClean="0">
                <a:solidFill>
                  <a:schemeClr val="bg1"/>
                </a:solidFill>
                <a:latin typeface="Impact" pitchFamily="34" charset="0"/>
              </a:rPr>
              <a:t>Unions</a:t>
            </a:r>
          </a:p>
        </p:txBody>
      </p:sp>
    </p:spTree>
    <p:extLst>
      <p:ext uri="{BB962C8B-B14F-4D97-AF65-F5344CB8AC3E}">
        <p14:creationId xmlns:p14="http://schemas.microsoft.com/office/powerpoint/2010/main" val="3733119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solidFill>
                  <a:schemeClr val="bg1"/>
                </a:solidFill>
                <a:latin typeface="Impact" pitchFamily="34" charset="0"/>
              </a:rPr>
              <a:t>The Industrial Revolution</a:t>
            </a:r>
          </a:p>
        </p:txBody>
      </p:sp>
      <p:pic>
        <p:nvPicPr>
          <p:cNvPr id="1026" name="Picture 2" descr="http://farm3.static.flickr.com/2073/2121487586_f3af3a15ae.jpg"/>
          <p:cNvPicPr>
            <a:picLocks noChangeAspect="1" noChangeArrowheads="1"/>
          </p:cNvPicPr>
          <p:nvPr/>
        </p:nvPicPr>
        <p:blipFill>
          <a:blip r:embed="rId2" cstate="print"/>
          <a:srcRect/>
          <a:stretch>
            <a:fillRect/>
          </a:stretch>
        </p:blipFill>
        <p:spPr bwMode="auto">
          <a:xfrm>
            <a:off x="304800" y="1066800"/>
            <a:ext cx="4876800" cy="3352800"/>
          </a:xfrm>
          <a:prstGeom prst="rect">
            <a:avLst/>
          </a:prstGeom>
          <a:noFill/>
          <a:ln w="57150">
            <a:solidFill>
              <a:schemeClr val="bg1"/>
            </a:solidFill>
          </a:ln>
        </p:spPr>
      </p:pic>
      <p:pic>
        <p:nvPicPr>
          <p:cNvPr id="1028" name="Picture 4" descr="http://www.gstatic.com/hostedimg/bd5182b00cffc073_landing">
            <a:hlinkClick r:id="rId3"/>
          </p:cNvPr>
          <p:cNvPicPr>
            <a:picLocks noChangeAspect="1" noChangeArrowheads="1"/>
          </p:cNvPicPr>
          <p:nvPr/>
        </p:nvPicPr>
        <p:blipFill>
          <a:blip r:embed="rId4" cstate="print"/>
          <a:srcRect/>
          <a:stretch>
            <a:fillRect/>
          </a:stretch>
        </p:blipFill>
        <p:spPr bwMode="auto">
          <a:xfrm>
            <a:off x="4572000" y="3276600"/>
            <a:ext cx="4419600" cy="3324225"/>
          </a:xfrm>
          <a:prstGeom prst="rect">
            <a:avLst/>
          </a:prstGeom>
          <a:noFill/>
          <a:ln w="57150">
            <a:solidFill>
              <a:schemeClr val="bg1"/>
            </a:solidFill>
          </a:ln>
        </p:spPr>
      </p:pic>
      <p:sp>
        <p:nvSpPr>
          <p:cNvPr id="5" name="Rectangle 4"/>
          <p:cNvSpPr/>
          <p:nvPr/>
        </p:nvSpPr>
        <p:spPr>
          <a:xfrm>
            <a:off x="5257800" y="990600"/>
            <a:ext cx="3657600" cy="2246769"/>
          </a:xfrm>
          <a:prstGeom prst="rect">
            <a:avLst/>
          </a:prstGeom>
        </p:spPr>
        <p:txBody>
          <a:bodyPr wrap="square">
            <a:spAutoFit/>
          </a:bodyPr>
          <a:lstStyle/>
          <a:p>
            <a:pPr lvl="0" algn="just" fontAlgn="base">
              <a:spcBef>
                <a:spcPct val="0"/>
              </a:spcBef>
              <a:spcAft>
                <a:spcPct val="0"/>
              </a:spcAft>
              <a:tabLst>
                <a:tab pos="762000" algn="l"/>
                <a:tab pos="1028700" algn="l"/>
                <a:tab pos="3810000" algn="l"/>
                <a:tab pos="4038600" algn="l"/>
              </a:tabLst>
            </a:pPr>
            <a:r>
              <a:rPr lang="en-US" sz="2800"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By 1900, the U.S. was the leading industrial nation in the world as millions left rural areas to work in the city</a:t>
            </a:r>
            <a:endParaRPr lang="en-US" sz="2800" b="1"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4419600"/>
            <a:ext cx="4648200" cy="2246769"/>
          </a:xfrm>
          <a:prstGeom prst="rect">
            <a:avLst/>
          </a:prstGeom>
        </p:spPr>
        <p:txBody>
          <a:bodyPr wrap="square">
            <a:spAutoFit/>
          </a:bodyPr>
          <a:lstStyle/>
          <a:p>
            <a:pPr lvl="0" algn="ctr" fontAlgn="base">
              <a:spcBef>
                <a:spcPct val="0"/>
              </a:spcBef>
              <a:spcAft>
                <a:spcPct val="0"/>
              </a:spcAft>
              <a:tabLst>
                <a:tab pos="762000" algn="l"/>
                <a:tab pos="1028700" algn="l"/>
                <a:tab pos="3810000" algn="l"/>
                <a:tab pos="4038600" algn="l"/>
              </a:tabLst>
            </a:pPr>
            <a:r>
              <a:rPr lang="en-US" sz="2800" b="1" i="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This happened due to an abundance of natural resources, a booming population, new inventions and the free enterprise system</a:t>
            </a:r>
            <a:endPar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13531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from="(-#ppt_w/2)" to="(#ppt_x)" calcmode="lin" valueType="num">
                                      <p:cBhvr>
                                        <p:cTn id="27" dur="600" fill="hold">
                                          <p:stCondLst>
                                            <p:cond delay="0"/>
                                          </p:stCondLst>
                                        </p:cTn>
                                        <p:tgtEl>
                                          <p:spTgt spid="1028"/>
                                        </p:tgtEl>
                                        <p:attrNameLst>
                                          <p:attrName>ppt_x</p:attrName>
                                        </p:attrNameLst>
                                      </p:cBhvr>
                                    </p:anim>
                                    <p:anim from="0" to="-1.0" calcmode="lin" valueType="num">
                                      <p:cBhvr>
                                        <p:cTn id="28" dur="200" decel="50000" autoRev="1" fill="hold">
                                          <p:stCondLst>
                                            <p:cond delay="600"/>
                                          </p:stCondLst>
                                        </p:cTn>
                                        <p:tgtEl>
                                          <p:spTgt spid="1028"/>
                                        </p:tgtEl>
                                        <p:attrNameLst>
                                          <p:attrName>xshear</p:attrName>
                                        </p:attrNameLst>
                                      </p:cBhvr>
                                    </p:anim>
                                    <p:animScale>
                                      <p:cBhvr>
                                        <p:cTn id="29" dur="200" decel="100000" autoRev="1" fill="hold">
                                          <p:stCondLst>
                                            <p:cond delay="600"/>
                                          </p:stCondLst>
                                        </p:cTn>
                                        <p:tgtEl>
                                          <p:spTgt spid="1028"/>
                                        </p:tgtEl>
                                      </p:cBhvr>
                                      <p:from x="100000" y="100000"/>
                                      <p:to x="80000" y="100000"/>
                                    </p:animScale>
                                    <p:anim by="(#ppt_h/3+#ppt_w*0.1)" calcmode="lin" valueType="num">
                                      <p:cBhvr additive="sum">
                                        <p:cTn id="30" dur="200" decel="100000" autoRev="1" fill="hold">
                                          <p:stCondLst>
                                            <p:cond delay="600"/>
                                          </p:stCondLst>
                                        </p:cTn>
                                        <p:tgtEl>
                                          <p:spTgt spid="10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0"/>
            <a:ext cx="4724400" cy="1107996"/>
          </a:xfrm>
          <a:prstGeom prst="rect">
            <a:avLst/>
          </a:prstGeom>
        </p:spPr>
        <p:txBody>
          <a:bodyPr wrap="square">
            <a:spAutoFit/>
          </a:bodyPr>
          <a:lstStyle/>
          <a:p>
            <a:pPr algn="ctr"/>
            <a:r>
              <a:rPr lang="en-US" sz="6600" dirty="0" smtClean="0">
                <a:solidFill>
                  <a:schemeClr val="bg1"/>
                </a:solidFill>
                <a:latin typeface="Impact" pitchFamily="34" charset="0"/>
              </a:rPr>
              <a:t>Early Unions</a:t>
            </a:r>
          </a:p>
        </p:txBody>
      </p:sp>
      <p:sp>
        <p:nvSpPr>
          <p:cNvPr id="4" name="Rectangle 3"/>
          <p:cNvSpPr/>
          <p:nvPr/>
        </p:nvSpPr>
        <p:spPr>
          <a:xfrm>
            <a:off x="228600" y="1066800"/>
            <a:ext cx="8534400" cy="1077218"/>
          </a:xfrm>
          <a:prstGeom prst="rect">
            <a:avLst/>
          </a:prstGeom>
        </p:spPr>
        <p:txBody>
          <a:bodyPr wrap="square">
            <a:spAutoFit/>
          </a:bodyPr>
          <a:lstStyle/>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The free enterprise system meant that businesses made their own rules</a:t>
            </a:r>
            <a:endParaRPr lang="en-US" sz="3200" dirty="0"/>
          </a:p>
        </p:txBody>
      </p:sp>
      <p:sp>
        <p:nvSpPr>
          <p:cNvPr id="5" name="Rectangle 4"/>
          <p:cNvSpPr/>
          <p:nvPr/>
        </p:nvSpPr>
        <p:spPr>
          <a:xfrm>
            <a:off x="228600" y="2209800"/>
            <a:ext cx="8534400" cy="1569660"/>
          </a:xfrm>
          <a:prstGeom prst="rect">
            <a:avLst/>
          </a:prstGeom>
        </p:spPr>
        <p:txBody>
          <a:bodyPr wrap="square">
            <a:spAutoFit/>
          </a:bodyPr>
          <a:lstStyle/>
          <a:p>
            <a:pPr algn="ctr"/>
            <a:r>
              <a:rPr lang="en-US"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Without government interference, business owners could pay their workers what they wanted and make them work as long as they wanted</a:t>
            </a:r>
            <a:endParaRPr lang="en-US" sz="3200" dirty="0">
              <a:solidFill>
                <a:schemeClr val="bg1"/>
              </a:solidFill>
            </a:endParaRPr>
          </a:p>
        </p:txBody>
      </p:sp>
      <p:sp>
        <p:nvSpPr>
          <p:cNvPr id="7" name="Rectangle 6"/>
          <p:cNvSpPr/>
          <p:nvPr/>
        </p:nvSpPr>
        <p:spPr>
          <a:xfrm>
            <a:off x="228600" y="3886200"/>
            <a:ext cx="8686800" cy="2062103"/>
          </a:xfrm>
          <a:prstGeom prst="rect">
            <a:avLst/>
          </a:prstGeom>
        </p:spPr>
        <p:txBody>
          <a:bodyPr wrap="square">
            <a:spAutoFit/>
          </a:bodyPr>
          <a:lstStyle/>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Industrialization during the late 1800s contributed to the development of organized labor because it created low-wage, low-skill jobs that made employees easy to replace.</a:t>
            </a:r>
            <a:endParaRPr lang="en-US" sz="32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6777584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9753600" cy="1061829"/>
          </a:xfrm>
          <a:prstGeom prst="rect">
            <a:avLst/>
          </a:prstGeom>
        </p:spPr>
        <p:txBody>
          <a:bodyPr wrap="square">
            <a:spAutoFit/>
          </a:bodyPr>
          <a:lstStyle/>
          <a:p>
            <a:pPr algn="ctr"/>
            <a:r>
              <a:rPr lang="en-US" sz="6300" spc="-100" dirty="0" smtClean="0">
                <a:latin typeface="Impact" pitchFamily="34" charset="0"/>
              </a:rPr>
              <a:t>Mary Harris “Mother” Jones</a:t>
            </a:r>
          </a:p>
        </p:txBody>
      </p:sp>
      <p:pic>
        <p:nvPicPr>
          <p:cNvPr id="12290" name="Picture 2" descr="http://www.history.umd.edu/Gompers/update/motherjones.JPG"/>
          <p:cNvPicPr>
            <a:picLocks noChangeAspect="1" noChangeArrowheads="1"/>
          </p:cNvPicPr>
          <p:nvPr/>
        </p:nvPicPr>
        <p:blipFill>
          <a:blip r:embed="rId2" cstate="print"/>
          <a:srcRect/>
          <a:stretch>
            <a:fillRect/>
          </a:stretch>
        </p:blipFill>
        <p:spPr bwMode="auto">
          <a:xfrm>
            <a:off x="6096000" y="1219200"/>
            <a:ext cx="2762250" cy="3276600"/>
          </a:xfrm>
          <a:prstGeom prst="rect">
            <a:avLst/>
          </a:prstGeom>
          <a:noFill/>
          <a:ln w="57150">
            <a:solidFill>
              <a:schemeClr val="tx1"/>
            </a:solidFill>
          </a:ln>
        </p:spPr>
      </p:pic>
      <p:pic>
        <p:nvPicPr>
          <p:cNvPr id="12292" name="Picture 4" descr="http://motherjonesmuseum.org/115MotherSpeaks.jpg"/>
          <p:cNvPicPr>
            <a:picLocks noChangeAspect="1" noChangeArrowheads="1"/>
          </p:cNvPicPr>
          <p:nvPr/>
        </p:nvPicPr>
        <p:blipFill>
          <a:blip r:embed="rId3" cstate="print"/>
          <a:srcRect/>
          <a:stretch>
            <a:fillRect/>
          </a:stretch>
        </p:blipFill>
        <p:spPr bwMode="auto">
          <a:xfrm>
            <a:off x="304800" y="2590800"/>
            <a:ext cx="3015575" cy="3886200"/>
          </a:xfrm>
          <a:prstGeom prst="rect">
            <a:avLst/>
          </a:prstGeom>
          <a:noFill/>
          <a:ln w="57150">
            <a:solidFill>
              <a:schemeClr val="bg1"/>
            </a:solidFill>
          </a:ln>
        </p:spPr>
      </p:pic>
      <p:sp>
        <p:nvSpPr>
          <p:cNvPr id="5" name="Rectangle 4"/>
          <p:cNvSpPr/>
          <p:nvPr/>
        </p:nvSpPr>
        <p:spPr>
          <a:xfrm>
            <a:off x="-228600" y="1143000"/>
            <a:ext cx="6248400" cy="1384995"/>
          </a:xfrm>
          <a:prstGeom prst="rect">
            <a:avLst/>
          </a:prstGeom>
        </p:spPr>
        <p:txBody>
          <a:bodyPr wrap="square">
            <a:spAutoFit/>
          </a:bodyPr>
          <a:lstStyle/>
          <a:p>
            <a:pPr algn="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Mother Jones was the nation’s most prominent woman union leader during the American Industrial Revolution</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3352800" y="2590800"/>
            <a:ext cx="2590800" cy="1815882"/>
          </a:xfrm>
          <a:prstGeom prst="rect">
            <a:avLst/>
          </a:prstGeom>
        </p:spPr>
        <p:txBody>
          <a:bodyPr wrap="square">
            <a:spAutoFit/>
          </a:bodyPr>
          <a:lstStyle/>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Jones became an organizer for the United Mine Workers</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429000" y="4419600"/>
            <a:ext cx="5715000" cy="2246769"/>
          </a:xfrm>
          <a:prstGeom prst="rect">
            <a:avLst/>
          </a:prstGeom>
        </p:spPr>
        <p:txBody>
          <a:bodyPr wrap="square">
            <a:spAutoFit/>
          </a:bodyPr>
          <a:lstStyle/>
          <a:p>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She traveled to numerous mining camps to see conditions miners had to endure. She gave fiery speeches for miners to unite to fight for better working conditions and better pay.</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10811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from="(-#ppt_w/2)" to="(#ppt_x)" calcmode="lin" valueType="num">
                                      <p:cBhvr>
                                        <p:cTn id="19" dur="600" fill="hold">
                                          <p:stCondLst>
                                            <p:cond delay="0"/>
                                          </p:stCondLst>
                                        </p:cTn>
                                        <p:tgtEl>
                                          <p:spTgt spid="6"/>
                                        </p:tgtEl>
                                        <p:attrNameLst>
                                          <p:attrName>ppt_x</p:attrName>
                                        </p:attrNameLst>
                                      </p:cBhvr>
                                    </p:anim>
                                    <p:anim from="0" to="-1.0" calcmode="lin" valueType="num">
                                      <p:cBhvr>
                                        <p:cTn id="20" dur="200" decel="50000" autoRev="1" fill="hold">
                                          <p:stCondLst>
                                            <p:cond delay="600"/>
                                          </p:stCondLst>
                                        </p:cTn>
                                        <p:tgtEl>
                                          <p:spTgt spid="6"/>
                                        </p:tgtEl>
                                        <p:attrNameLst>
                                          <p:attrName>xshear</p:attrName>
                                        </p:attrNameLst>
                                      </p:cBhvr>
                                    </p:anim>
                                    <p:animScale>
                                      <p:cBhvr>
                                        <p:cTn id="21" dur="200" decel="100000" autoRev="1" fill="hold">
                                          <p:stCondLst>
                                            <p:cond delay="600"/>
                                          </p:stCondLst>
                                        </p:cTn>
                                        <p:tgtEl>
                                          <p:spTgt spid="6"/>
                                        </p:tgtEl>
                                      </p:cBhvr>
                                      <p:from x="100000" y="100000"/>
                                      <p:to x="80000" y="100000"/>
                                    </p:animScale>
                                    <p:anim by="(#ppt_h/3+#ppt_w*0.1)" calcmode="lin" valueType="num">
                                      <p:cBhvr additive="sum">
                                        <p:cTn id="22" dur="200" decel="100000" autoRev="1" fill="hold">
                                          <p:stCondLst>
                                            <p:cond delay="600"/>
                                          </p:stCondLst>
                                        </p:cTn>
                                        <p:tgtEl>
                                          <p:spTgt spid="6"/>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292"/>
                                        </p:tgtEl>
                                        <p:attrNameLst>
                                          <p:attrName>style.visibility</p:attrName>
                                        </p:attrNameLst>
                                      </p:cBhvr>
                                      <p:to>
                                        <p:strVal val="visible"/>
                                      </p:to>
                                    </p:set>
                                    <p:animEffect transition="in" filter="fade">
                                      <p:cBhvr>
                                        <p:cTn id="27" dur="1000"/>
                                        <p:tgtEl>
                                          <p:spTgt spid="12292"/>
                                        </p:tgtEl>
                                      </p:cBhvr>
                                    </p:animEffect>
                                    <p:anim calcmode="lin" valueType="num">
                                      <p:cBhvr>
                                        <p:cTn id="28" dur="1000" fill="hold"/>
                                        <p:tgtEl>
                                          <p:spTgt spid="12292"/>
                                        </p:tgtEl>
                                        <p:attrNameLst>
                                          <p:attrName>ppt_x</p:attrName>
                                        </p:attrNameLst>
                                      </p:cBhvr>
                                      <p:tavLst>
                                        <p:tav tm="0">
                                          <p:val>
                                            <p:strVal val="#ppt_x"/>
                                          </p:val>
                                        </p:tav>
                                        <p:tav tm="100000">
                                          <p:val>
                                            <p:strVal val="#ppt_x"/>
                                          </p:val>
                                        </p:tav>
                                      </p:tavLst>
                                    </p:anim>
                                    <p:anim calcmode="lin" valueType="num">
                                      <p:cBhvr>
                                        <p:cTn id="29" dur="1000" fill="hold"/>
                                        <p:tgtEl>
                                          <p:spTgt spid="1229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448800" cy="1107996"/>
          </a:xfrm>
          <a:prstGeom prst="rect">
            <a:avLst/>
          </a:prstGeom>
        </p:spPr>
        <p:txBody>
          <a:bodyPr wrap="square">
            <a:spAutoFit/>
          </a:bodyPr>
          <a:lstStyle/>
          <a:p>
            <a:pPr algn="ctr"/>
            <a:r>
              <a:rPr lang="en-US" sz="6400" spc="-140" dirty="0" smtClean="0">
                <a:solidFill>
                  <a:schemeClr val="bg1"/>
                </a:solidFill>
                <a:latin typeface="Impact" pitchFamily="34" charset="0"/>
              </a:rPr>
              <a:t>Great Railroad Strike of 1877</a:t>
            </a:r>
          </a:p>
        </p:txBody>
      </p:sp>
      <p:sp>
        <p:nvSpPr>
          <p:cNvPr id="3" name="Rectangle 2"/>
          <p:cNvSpPr/>
          <p:nvPr/>
        </p:nvSpPr>
        <p:spPr>
          <a:xfrm>
            <a:off x="0" y="990600"/>
            <a:ext cx="4876800" cy="2677656"/>
          </a:xfrm>
          <a:prstGeom prst="rect">
            <a:avLst/>
          </a:prstGeom>
        </p:spPr>
        <p:txBody>
          <a:bodyPr wrap="square">
            <a:spAutoFit/>
          </a:bodyPr>
          <a:lstStyle/>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In 1877, a economic recession led to some railroads cutting wages, triggering the first nationwide labor strike. It became known as the Great Railroad Strike of 1877.</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66" name="Picture 2" descr="http://www.freeclipartnow.com/d/21947-1/Great-railroad-strike-of-1877.jpg"/>
          <p:cNvPicPr>
            <a:picLocks noChangeAspect="1" noChangeArrowheads="1"/>
          </p:cNvPicPr>
          <p:nvPr/>
        </p:nvPicPr>
        <p:blipFill>
          <a:blip r:embed="rId2" cstate="print"/>
          <a:srcRect/>
          <a:stretch>
            <a:fillRect/>
          </a:stretch>
        </p:blipFill>
        <p:spPr bwMode="auto">
          <a:xfrm>
            <a:off x="457200" y="3886200"/>
            <a:ext cx="4011801" cy="2705100"/>
          </a:xfrm>
          <a:prstGeom prst="rect">
            <a:avLst/>
          </a:prstGeom>
          <a:noFill/>
          <a:ln w="57150">
            <a:solidFill>
              <a:schemeClr val="bg1"/>
            </a:solidFill>
          </a:ln>
        </p:spPr>
      </p:pic>
      <p:pic>
        <p:nvPicPr>
          <p:cNvPr id="11268" name="Picture 4" descr="http://cla.calpoly.edu/~lcall/204/5-7/1877strike2.jpg"/>
          <p:cNvPicPr>
            <a:picLocks noChangeAspect="1" noChangeArrowheads="1"/>
          </p:cNvPicPr>
          <p:nvPr/>
        </p:nvPicPr>
        <p:blipFill>
          <a:blip r:embed="rId3" cstate="print"/>
          <a:srcRect/>
          <a:stretch>
            <a:fillRect/>
          </a:stretch>
        </p:blipFill>
        <p:spPr bwMode="auto">
          <a:xfrm>
            <a:off x="4876800" y="1143000"/>
            <a:ext cx="3914775" cy="3657600"/>
          </a:xfrm>
          <a:prstGeom prst="rect">
            <a:avLst/>
          </a:prstGeom>
          <a:noFill/>
          <a:ln w="57150">
            <a:solidFill>
              <a:schemeClr val="bg1"/>
            </a:solidFill>
          </a:ln>
        </p:spPr>
      </p:pic>
      <p:sp>
        <p:nvSpPr>
          <p:cNvPr id="6" name="Rectangle 5"/>
          <p:cNvSpPr/>
          <p:nvPr/>
        </p:nvSpPr>
        <p:spPr>
          <a:xfrm>
            <a:off x="4572000" y="4800600"/>
            <a:ext cx="4343400" cy="1815882"/>
          </a:xfrm>
          <a:prstGeom prst="rect">
            <a:avLst/>
          </a:prstGeom>
        </p:spPr>
        <p:txBody>
          <a:bodyPr wrap="square">
            <a:spAutoFit/>
          </a:bodyPr>
          <a:lstStyle/>
          <a:p>
            <a:pPr algn="ct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Some workers turned violent and numerous states had to call out their state militias to stop the violence.</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63104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checkerboard(across)">
                                      <p:cBhvr>
                                        <p:cTn id="10" dur="10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checkerboard(across)">
                                      <p:cBhvr>
                                        <p:cTn id="15" dur="1000"/>
                                        <p:tgtEl>
                                          <p:spTgt spid="1126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Knights of Labor</a:t>
            </a:r>
          </a:p>
        </p:txBody>
      </p:sp>
      <p:sp>
        <p:nvSpPr>
          <p:cNvPr id="3" name="Rectangle 2"/>
          <p:cNvSpPr/>
          <p:nvPr/>
        </p:nvSpPr>
        <p:spPr>
          <a:xfrm>
            <a:off x="304800" y="1143000"/>
            <a:ext cx="4572000" cy="2246769"/>
          </a:xfrm>
          <a:prstGeom prst="rect">
            <a:avLst/>
          </a:prstGeom>
        </p:spPr>
        <p:txBody>
          <a:bodyPr>
            <a:spAutoFit/>
          </a:bodyPr>
          <a:lstStyle/>
          <a:p>
            <a:pPr algn="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response to the Great Railroad Strike of 1877, labor organizers formed the first nationwide industrial union – the Knights of Labor. </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343400" y="4724400"/>
            <a:ext cx="4800600" cy="1815882"/>
          </a:xfrm>
          <a:prstGeom prst="rect">
            <a:avLst/>
          </a:prstGeom>
        </p:spPr>
        <p:txBody>
          <a:bodyPr wrap="square">
            <a:spAutoFit/>
          </a:bodyPr>
          <a:lstStyle/>
          <a:p>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The Knights called for an eight-hour workday, supported the use of arbitration AND began to organize strikes.</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314" name="Picture 2" descr="http://mill-valley.freemasonry.biz/fraternal-images/knights_of_labor_bw.jpg"/>
          <p:cNvPicPr>
            <a:picLocks noChangeAspect="1" noChangeArrowheads="1"/>
          </p:cNvPicPr>
          <p:nvPr/>
        </p:nvPicPr>
        <p:blipFill>
          <a:blip r:embed="rId2" cstate="print"/>
          <a:srcRect/>
          <a:stretch>
            <a:fillRect/>
          </a:stretch>
        </p:blipFill>
        <p:spPr bwMode="auto">
          <a:xfrm>
            <a:off x="5105400" y="1066800"/>
            <a:ext cx="3810000" cy="3657599"/>
          </a:xfrm>
          <a:prstGeom prst="rect">
            <a:avLst/>
          </a:prstGeom>
          <a:noFill/>
          <a:ln w="57150">
            <a:solidFill>
              <a:schemeClr val="bg1"/>
            </a:solidFill>
          </a:ln>
        </p:spPr>
      </p:pic>
      <p:pic>
        <p:nvPicPr>
          <p:cNvPr id="13316" name="Picture 4" descr="http://www.ohiohistorycentral.org/images/1240.jpg"/>
          <p:cNvPicPr>
            <a:picLocks noChangeAspect="1" noChangeArrowheads="1"/>
          </p:cNvPicPr>
          <p:nvPr/>
        </p:nvPicPr>
        <p:blipFill>
          <a:blip r:embed="rId3" cstate="print"/>
          <a:srcRect/>
          <a:stretch>
            <a:fillRect/>
          </a:stretch>
        </p:blipFill>
        <p:spPr bwMode="auto">
          <a:xfrm>
            <a:off x="228600" y="3429000"/>
            <a:ext cx="4038600" cy="3057525"/>
          </a:xfrm>
          <a:prstGeom prst="rect">
            <a:avLst/>
          </a:prstGeom>
          <a:noFill/>
          <a:ln w="57150">
            <a:solidFill>
              <a:schemeClr val="bg1"/>
            </a:solidFill>
          </a:ln>
        </p:spPr>
      </p:pic>
    </p:spTree>
    <p:extLst>
      <p:ext uri="{BB962C8B-B14F-4D97-AF65-F5344CB8AC3E}">
        <p14:creationId xmlns:p14="http://schemas.microsoft.com/office/powerpoint/2010/main" val="2921278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fade">
                                      <p:cBhvr>
                                        <p:cTn id="10" dur="2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fade">
                                      <p:cBhvr>
                                        <p:cTn id="15" dur="2000"/>
                                        <p:tgtEl>
                                          <p:spTgt spid="133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Haymarket Riot</a:t>
            </a:r>
          </a:p>
        </p:txBody>
      </p:sp>
      <p:pic>
        <p:nvPicPr>
          <p:cNvPr id="9218" name="Picture 2" descr="http://www.law.umkc.edu/faculty/projects/Ftrials/haymarket/riotscene.jpg"/>
          <p:cNvPicPr>
            <a:picLocks noChangeAspect="1" noChangeArrowheads="1"/>
          </p:cNvPicPr>
          <p:nvPr/>
        </p:nvPicPr>
        <p:blipFill>
          <a:blip r:embed="rId2" cstate="print"/>
          <a:srcRect/>
          <a:stretch>
            <a:fillRect/>
          </a:stretch>
        </p:blipFill>
        <p:spPr bwMode="auto">
          <a:xfrm>
            <a:off x="228600" y="1143001"/>
            <a:ext cx="4495800" cy="3124200"/>
          </a:xfrm>
          <a:prstGeom prst="rect">
            <a:avLst/>
          </a:prstGeom>
          <a:noFill/>
          <a:ln w="57150">
            <a:solidFill>
              <a:srgbClr val="000000"/>
            </a:solidFill>
          </a:ln>
        </p:spPr>
      </p:pic>
      <p:pic>
        <p:nvPicPr>
          <p:cNvPr id="9220" name="Picture 4" descr="http://homicide.northwestern.edu/docs_fk/homicide/544/Anarchy142.jpg"/>
          <p:cNvPicPr>
            <a:picLocks noChangeAspect="1" noChangeArrowheads="1"/>
          </p:cNvPicPr>
          <p:nvPr/>
        </p:nvPicPr>
        <p:blipFill>
          <a:blip r:embed="rId3" cstate="print"/>
          <a:srcRect/>
          <a:stretch>
            <a:fillRect/>
          </a:stretch>
        </p:blipFill>
        <p:spPr bwMode="auto">
          <a:xfrm>
            <a:off x="4419600" y="3733800"/>
            <a:ext cx="4523461" cy="2824437"/>
          </a:xfrm>
          <a:prstGeom prst="rect">
            <a:avLst/>
          </a:prstGeom>
          <a:noFill/>
          <a:ln w="57150">
            <a:solidFill>
              <a:srgbClr val="000000"/>
            </a:solidFill>
          </a:ln>
        </p:spPr>
      </p:pic>
      <p:sp>
        <p:nvSpPr>
          <p:cNvPr id="5" name="Rectangle 4"/>
          <p:cNvSpPr/>
          <p:nvPr/>
        </p:nvSpPr>
        <p:spPr>
          <a:xfrm>
            <a:off x="4800600" y="990600"/>
            <a:ext cx="4114800" cy="2677656"/>
          </a:xfrm>
          <a:prstGeom prst="rect">
            <a:avLst/>
          </a:prstGeom>
        </p:spPr>
        <p:txBody>
          <a:bodyPr wrap="square">
            <a:spAutoFit/>
          </a:bodyPr>
          <a:lstStyle/>
          <a:p>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Haymarket Riot was the disturbance that took place on May 4, 1886, in Chicago, and began as a rally in support of striking workers. </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4267200"/>
            <a:ext cx="4343400" cy="2308324"/>
          </a:xfrm>
          <a:prstGeom prst="rect">
            <a:avLst/>
          </a:prstGeom>
        </p:spPr>
        <p:txBody>
          <a:bodyPr wrap="square">
            <a:spAutoFit/>
          </a:bodyPr>
          <a:lstStyle/>
          <a:p>
            <a:pPr algn="r"/>
            <a:r>
              <a:rPr lang="en-US" sz="2400" b="1" i="1" dirty="0" smtClean="0">
                <a:latin typeface="Times New Roman" pitchFamily="18" charset="0"/>
                <a:cs typeface="Times New Roman" pitchFamily="18" charset="0"/>
              </a:rPr>
              <a:t>A bomb was thrown during the rally, which started a riot. Eight men were convicted and four of them were executed. One of the men who was arrested was a member of the Knights of Labor.</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4002809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1000"/>
                                        <p:tgtEl>
                                          <p:spTgt spid="9220"/>
                                        </p:tgtEl>
                                      </p:cBhvr>
                                    </p:animEffect>
                                    <p:anim calcmode="lin" valueType="num">
                                      <p:cBhvr>
                                        <p:cTn id="25" dur="1000" fill="hold"/>
                                        <p:tgtEl>
                                          <p:spTgt spid="9220"/>
                                        </p:tgtEl>
                                        <p:attrNameLst>
                                          <p:attrName>ppt_x</p:attrName>
                                        </p:attrNameLst>
                                      </p:cBhvr>
                                      <p:tavLst>
                                        <p:tav tm="0">
                                          <p:val>
                                            <p:strVal val="#ppt_x"/>
                                          </p:val>
                                        </p:tav>
                                        <p:tav tm="100000">
                                          <p:val>
                                            <p:strVal val="#ppt_x"/>
                                          </p:val>
                                        </p:tav>
                                      </p:tavLst>
                                    </p:anim>
                                    <p:anim calcmode="lin" valueType="num">
                                      <p:cBhvr>
                                        <p:cTn id="2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28600" y="5486400"/>
            <a:ext cx="8534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742950" algn="l"/>
                <a:tab pos="1143000" algn="l"/>
                <a:tab pos="3810000" algn="l"/>
                <a:tab pos="4038600" algn="l"/>
              </a:tabLst>
            </a:pPr>
            <a:r>
              <a:rPr kumimoji="0" lang="en-US"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Union membership declined because more people saw unions as being Un-American</a:t>
            </a:r>
            <a:endParaRPr kumimoji="0" lang="en-US" sz="32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742950" algn="l"/>
                <a:tab pos="1143000" algn="l"/>
                <a:tab pos="3810000" algn="l"/>
                <a:tab pos="4038600" algn="l"/>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0" y="152400"/>
            <a:ext cx="9144000" cy="1107996"/>
          </a:xfrm>
          <a:prstGeom prst="rect">
            <a:avLst/>
          </a:prstGeom>
        </p:spPr>
        <p:txBody>
          <a:bodyPr wrap="square">
            <a:spAutoFit/>
          </a:bodyPr>
          <a:lstStyle/>
          <a:p>
            <a:pPr algn="ctr"/>
            <a:r>
              <a:rPr lang="en-US" sz="6600" dirty="0" smtClean="0">
                <a:solidFill>
                  <a:schemeClr val="bg1"/>
                </a:solidFill>
                <a:latin typeface="Impact" pitchFamily="34" charset="0"/>
              </a:rPr>
              <a:t>Impact of Haymarket Riot</a:t>
            </a:r>
          </a:p>
        </p:txBody>
      </p:sp>
      <p:pic>
        <p:nvPicPr>
          <p:cNvPr id="11266" name="Picture 2" descr="http://arkjournal.com/uploaded_images/Unions-For-Huck-773399.jpg"/>
          <p:cNvPicPr>
            <a:picLocks noChangeAspect="1" noChangeArrowheads="1"/>
          </p:cNvPicPr>
          <p:nvPr/>
        </p:nvPicPr>
        <p:blipFill>
          <a:blip r:embed="rId2" cstate="print"/>
          <a:srcRect/>
          <a:stretch>
            <a:fillRect/>
          </a:stretch>
        </p:blipFill>
        <p:spPr bwMode="auto">
          <a:xfrm>
            <a:off x="304800" y="1219200"/>
            <a:ext cx="8458200" cy="4267200"/>
          </a:xfrm>
          <a:prstGeom prst="rect">
            <a:avLst/>
          </a:prstGeom>
          <a:noFill/>
        </p:spPr>
      </p:pic>
    </p:spTree>
    <p:extLst>
      <p:ext uri="{BB962C8B-B14F-4D97-AF65-F5344CB8AC3E}">
        <p14:creationId xmlns:p14="http://schemas.microsoft.com/office/powerpoint/2010/main" val="756670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1107996"/>
          </a:xfrm>
          <a:prstGeom prst="rect">
            <a:avLst/>
          </a:prstGeom>
        </p:spPr>
        <p:txBody>
          <a:bodyPr wrap="square">
            <a:spAutoFit/>
          </a:bodyPr>
          <a:lstStyle/>
          <a:p>
            <a:pPr algn="ctr"/>
            <a:r>
              <a:rPr lang="en-US" sz="6600" dirty="0" smtClean="0">
                <a:solidFill>
                  <a:schemeClr val="bg1"/>
                </a:solidFill>
                <a:latin typeface="Impact" pitchFamily="34" charset="0"/>
              </a:rPr>
              <a:t>Pullman Strike</a:t>
            </a:r>
          </a:p>
        </p:txBody>
      </p:sp>
      <p:pic>
        <p:nvPicPr>
          <p:cNvPr id="5122" name="Picture 2" descr="http://webs.rps205.com/curriculum/ssandvoc/images/D946FCF6E2A7471B8440F75562729A7E.png"/>
          <p:cNvPicPr>
            <a:picLocks noChangeAspect="1" noChangeArrowheads="1"/>
          </p:cNvPicPr>
          <p:nvPr/>
        </p:nvPicPr>
        <p:blipFill>
          <a:blip r:embed="rId2" cstate="print"/>
          <a:srcRect/>
          <a:stretch>
            <a:fillRect/>
          </a:stretch>
        </p:blipFill>
        <p:spPr bwMode="auto">
          <a:xfrm>
            <a:off x="381000" y="4038600"/>
            <a:ext cx="4038600" cy="2533650"/>
          </a:xfrm>
          <a:prstGeom prst="rect">
            <a:avLst/>
          </a:prstGeom>
          <a:noFill/>
          <a:ln w="57150">
            <a:solidFill>
              <a:schemeClr val="bg1"/>
            </a:solidFill>
          </a:ln>
        </p:spPr>
      </p:pic>
      <p:pic>
        <p:nvPicPr>
          <p:cNvPr id="5124" name="Picture 4" descr="http://www.newberry.org/outspoken/exhibitimages/1b06.jpg"/>
          <p:cNvPicPr>
            <a:picLocks noChangeAspect="1" noChangeArrowheads="1"/>
          </p:cNvPicPr>
          <p:nvPr/>
        </p:nvPicPr>
        <p:blipFill>
          <a:blip r:embed="rId3" cstate="print"/>
          <a:srcRect/>
          <a:stretch>
            <a:fillRect/>
          </a:stretch>
        </p:blipFill>
        <p:spPr bwMode="auto">
          <a:xfrm>
            <a:off x="3733800" y="1295400"/>
            <a:ext cx="5122689" cy="3048000"/>
          </a:xfrm>
          <a:prstGeom prst="rect">
            <a:avLst/>
          </a:prstGeom>
          <a:noFill/>
          <a:ln w="57150">
            <a:solidFill>
              <a:schemeClr val="bg1"/>
            </a:solidFill>
          </a:ln>
        </p:spPr>
      </p:pic>
      <p:sp>
        <p:nvSpPr>
          <p:cNvPr id="5" name="Rectangle 4"/>
          <p:cNvSpPr/>
          <p:nvPr/>
        </p:nvSpPr>
        <p:spPr>
          <a:xfrm>
            <a:off x="0" y="1295400"/>
            <a:ext cx="3733800" cy="2739211"/>
          </a:xfrm>
          <a:prstGeom prst="rect">
            <a:avLst/>
          </a:prstGeom>
        </p:spPr>
        <p:txBody>
          <a:bodyPr wrap="square">
            <a:spAutoFit/>
          </a:bodyPr>
          <a:lstStyle/>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The Pullman Strike refers to a nationwide conflict between labor unions and railroads that occurred near Chicago in 1894</a:t>
            </a: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495800" y="4419600"/>
            <a:ext cx="4419600" cy="2246769"/>
          </a:xfrm>
          <a:prstGeom prst="rect">
            <a:avLst/>
          </a:prstGeom>
        </p:spPr>
        <p:txBody>
          <a:bodyPr wrap="square">
            <a:spAutoFit/>
          </a:bodyPr>
          <a:lstStyle/>
          <a:p>
            <a:pPr algn="ct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Following the firing of union workers, Debs organized a strike that shut down the nation’s railroads and threatened the economy.</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12376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dissolve">
                                      <p:cBhvr>
                                        <p:cTn id="10" dur="10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dissolve">
                                      <p:cBhvr>
                                        <p:cTn id="15" dur="1000"/>
                                        <p:tgtEl>
                                          <p:spTgt spid="512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Change from home manufacturing to large scale factory production</a:t>
            </a:r>
            <a:endParaRPr lang="en-US" sz="3600" dirty="0"/>
          </a:p>
        </p:txBody>
      </p:sp>
      <p:sp>
        <p:nvSpPr>
          <p:cNvPr id="3" name="Content Placeholder 2"/>
          <p:cNvSpPr>
            <a:spLocks noGrp="1"/>
          </p:cNvSpPr>
          <p:nvPr>
            <p:ph sz="half" idx="1"/>
          </p:nvPr>
        </p:nvSpPr>
        <p:spPr/>
        <p:txBody>
          <a:bodyPr/>
          <a:lstStyle/>
          <a:p>
            <a:r>
              <a:rPr lang="en-US" dirty="0" smtClean="0"/>
              <a:t>Increase use of machines and science</a:t>
            </a:r>
          </a:p>
          <a:p>
            <a:endParaRPr lang="en-US" dirty="0"/>
          </a:p>
        </p:txBody>
      </p:sp>
      <p:sp>
        <p:nvSpPr>
          <p:cNvPr id="4" name="Content Placeholder 3"/>
          <p:cNvSpPr>
            <a:spLocks noGrp="1"/>
          </p:cNvSpPr>
          <p:nvPr>
            <p:ph sz="half" idx="2"/>
          </p:nvPr>
        </p:nvSpPr>
        <p:spPr/>
        <p:txBody>
          <a:bodyPr/>
          <a:lstStyle/>
          <a:p>
            <a:r>
              <a:rPr lang="en-US" dirty="0" smtClean="0"/>
              <a:t>Mass production ( a lot of things fast – like at the Triangle factory)</a:t>
            </a:r>
            <a:endParaRPr lang="en-US" dirty="0"/>
          </a:p>
        </p:txBody>
      </p:sp>
      <p:pic>
        <p:nvPicPr>
          <p:cNvPr id="5" name="Picture 4"/>
          <p:cNvPicPr>
            <a:picLocks noChangeAspect="1"/>
          </p:cNvPicPr>
          <p:nvPr/>
        </p:nvPicPr>
        <p:blipFill>
          <a:blip r:embed="rId2"/>
          <a:stretch>
            <a:fillRect/>
          </a:stretch>
        </p:blipFill>
        <p:spPr>
          <a:xfrm>
            <a:off x="4243346" y="5286622"/>
            <a:ext cx="1171490" cy="1187322"/>
          </a:xfrm>
          <a:prstGeom prst="rect">
            <a:avLst/>
          </a:prstGeom>
        </p:spPr>
      </p:pic>
      <p:pic>
        <p:nvPicPr>
          <p:cNvPr id="6" name="Picture 5"/>
          <p:cNvPicPr>
            <a:picLocks noChangeAspect="1"/>
          </p:cNvPicPr>
          <p:nvPr/>
        </p:nvPicPr>
        <p:blipFill>
          <a:blip r:embed="rId3"/>
          <a:stretch>
            <a:fillRect/>
          </a:stretch>
        </p:blipFill>
        <p:spPr>
          <a:xfrm>
            <a:off x="6736296" y="4975344"/>
            <a:ext cx="1524000" cy="1498600"/>
          </a:xfrm>
          <a:prstGeom prst="rect">
            <a:avLst/>
          </a:prstGeom>
        </p:spPr>
      </p:pic>
      <p:pic>
        <p:nvPicPr>
          <p:cNvPr id="1026" name="Picture 2" descr="C:\Program Files\Microsoft Office\MEDIA\CAGCAT10\j0185604.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75" y="3339188"/>
            <a:ext cx="922630" cy="9235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christina.gillespie\Local Settings\Temporary Internet Files\Content.IE5\V4RGO603\MC90031979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652" y="2495228"/>
            <a:ext cx="2427627" cy="2279196"/>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1661889" y="35586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564879" y="54823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1015663"/>
          </a:xfrm>
          <a:prstGeom prst="rect">
            <a:avLst/>
          </a:prstGeom>
        </p:spPr>
        <p:txBody>
          <a:bodyPr wrap="square">
            <a:spAutoFit/>
          </a:bodyPr>
          <a:lstStyle/>
          <a:p>
            <a:pPr algn="ctr"/>
            <a:r>
              <a:rPr lang="en-US" sz="6000" spc="-100" dirty="0" smtClean="0">
                <a:latin typeface="Impact" pitchFamily="34" charset="0"/>
              </a:rPr>
              <a:t>Women’s Trade Union League</a:t>
            </a:r>
          </a:p>
        </p:txBody>
      </p:sp>
      <p:pic>
        <p:nvPicPr>
          <p:cNvPr id="2050" name="Picture 2" descr="http://ocp.hul.harvard.edu/ww/images/photographs/nwtul.jpg"/>
          <p:cNvPicPr>
            <a:picLocks noChangeAspect="1" noChangeArrowheads="1"/>
          </p:cNvPicPr>
          <p:nvPr/>
        </p:nvPicPr>
        <p:blipFill>
          <a:blip r:embed="rId2" cstate="print"/>
          <a:srcRect/>
          <a:stretch>
            <a:fillRect/>
          </a:stretch>
        </p:blipFill>
        <p:spPr bwMode="auto">
          <a:xfrm>
            <a:off x="5383266" y="1371600"/>
            <a:ext cx="3513083" cy="4038600"/>
          </a:xfrm>
          <a:prstGeom prst="rect">
            <a:avLst/>
          </a:prstGeom>
          <a:noFill/>
        </p:spPr>
      </p:pic>
      <p:pic>
        <p:nvPicPr>
          <p:cNvPr id="2052" name="Picture 4" descr="http://www.spartacus.schoolnet.co.uk/WworkersLS.JPG"/>
          <p:cNvPicPr>
            <a:picLocks noChangeAspect="1" noChangeArrowheads="1"/>
          </p:cNvPicPr>
          <p:nvPr/>
        </p:nvPicPr>
        <p:blipFill>
          <a:blip r:embed="rId3" cstate="print"/>
          <a:srcRect/>
          <a:stretch>
            <a:fillRect/>
          </a:stretch>
        </p:blipFill>
        <p:spPr bwMode="auto">
          <a:xfrm>
            <a:off x="228600" y="2644140"/>
            <a:ext cx="3048000" cy="3947160"/>
          </a:xfrm>
          <a:prstGeom prst="rect">
            <a:avLst/>
          </a:prstGeom>
          <a:noFill/>
        </p:spPr>
      </p:pic>
      <p:sp>
        <p:nvSpPr>
          <p:cNvPr id="5" name="Rectangle 4"/>
          <p:cNvSpPr/>
          <p:nvPr/>
        </p:nvSpPr>
        <p:spPr>
          <a:xfrm>
            <a:off x="304800" y="1219200"/>
            <a:ext cx="4876800" cy="1384995"/>
          </a:xfrm>
          <a:prstGeom prst="rect">
            <a:avLst/>
          </a:prstGeom>
        </p:spPr>
        <p:txBody>
          <a:bodyPr wrap="square">
            <a:spAutoFit/>
          </a:bodyPr>
          <a:lstStyle/>
          <a:p>
            <a:pPr algn="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the early 1900s, women were paid less than men, and most unions did not include women.</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3200400" y="2667000"/>
            <a:ext cx="2133600" cy="2677656"/>
          </a:xfrm>
          <a:prstGeom prst="rect">
            <a:avLst/>
          </a:prstGeom>
        </p:spPr>
        <p:txBody>
          <a:bodyPr wrap="square">
            <a:spAutoFit/>
          </a:bodyPr>
          <a:lstStyle/>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As a result, in 1903 the Women’s Trade Union League was formed</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429000" y="5486400"/>
            <a:ext cx="5410200" cy="954107"/>
          </a:xfrm>
          <a:prstGeom prst="rect">
            <a:avLst/>
          </a:prstGeom>
        </p:spPr>
        <p:txBody>
          <a:bodyPr wrap="square">
            <a:spAutoFit/>
          </a:bodyPr>
          <a:lstStyle/>
          <a:p>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This was the first union organized to address women’s labor issues.</a:t>
            </a:r>
            <a:endPar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1757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2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history.umd.edu/Gompers/cartoon%20pullman%20sm.JPG"/>
          <p:cNvPicPr>
            <a:picLocks noChangeAspect="1" noChangeArrowheads="1"/>
          </p:cNvPicPr>
          <p:nvPr/>
        </p:nvPicPr>
        <p:blipFill>
          <a:blip r:embed="rId2" cstate="print"/>
          <a:srcRect/>
          <a:stretch>
            <a:fillRect/>
          </a:stretch>
        </p:blipFill>
        <p:spPr bwMode="auto">
          <a:xfrm>
            <a:off x="304800" y="226492"/>
            <a:ext cx="8514130" cy="6326708"/>
          </a:xfrm>
          <a:prstGeom prst="rect">
            <a:avLst/>
          </a:prstGeom>
          <a:noFill/>
        </p:spPr>
      </p:pic>
    </p:spTree>
    <p:extLst>
      <p:ext uri="{BB962C8B-B14F-4D97-AF65-F5344CB8AC3E}">
        <p14:creationId xmlns:p14="http://schemas.microsoft.com/office/powerpoint/2010/main" val="3258779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uman Nature cartoon"/>
          <p:cNvPicPr>
            <a:picLocks noChangeAspect="1" noChangeArrowheads="1"/>
          </p:cNvPicPr>
          <p:nvPr/>
        </p:nvPicPr>
        <p:blipFill>
          <a:blip r:embed="rId2" cstate="print"/>
          <a:srcRect/>
          <a:stretch>
            <a:fillRect/>
          </a:stretch>
        </p:blipFill>
        <p:spPr bwMode="auto">
          <a:xfrm>
            <a:off x="228600" y="304800"/>
            <a:ext cx="8610600" cy="6172200"/>
          </a:xfrm>
          <a:prstGeom prst="rect">
            <a:avLst/>
          </a:prstGeom>
          <a:noFill/>
        </p:spPr>
      </p:pic>
    </p:spTree>
    <p:extLst>
      <p:ext uri="{BB962C8B-B14F-4D97-AF65-F5344CB8AC3E}">
        <p14:creationId xmlns:p14="http://schemas.microsoft.com/office/powerpoint/2010/main" val="1827897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t>Change from Rural to Urban</a:t>
            </a:r>
            <a:br>
              <a:rPr lang="en-US" sz="3600" dirty="0" smtClean="0"/>
            </a:br>
            <a:r>
              <a:rPr lang="en-US" sz="3600" dirty="0" smtClean="0"/>
              <a:t>Agriculture to Industry</a:t>
            </a:r>
            <a:br>
              <a:rPr lang="en-US" sz="3600" dirty="0" smtClean="0"/>
            </a:br>
            <a:endParaRPr lang="en-US" sz="3600" dirty="0"/>
          </a:p>
        </p:txBody>
      </p:sp>
      <p:sp>
        <p:nvSpPr>
          <p:cNvPr id="10" name="Content Placeholder 9"/>
          <p:cNvSpPr>
            <a:spLocks noGrp="1"/>
          </p:cNvSpPr>
          <p:nvPr>
            <p:ph idx="1"/>
          </p:nvPr>
        </p:nvSpPr>
        <p:spPr/>
        <p:txBody>
          <a:bodyPr/>
          <a:lstStyle/>
          <a:p>
            <a:r>
              <a:rPr lang="en-US" dirty="0" smtClean="0"/>
              <a:t>A huge movement of people from the country to big cities</a:t>
            </a:r>
          </a:p>
          <a:p>
            <a:r>
              <a:rPr lang="en-US" dirty="0" smtClean="0"/>
              <a:t>Working on farms/crops to factory work</a:t>
            </a:r>
          </a:p>
          <a:p>
            <a:endParaRPr lang="en-US" dirty="0"/>
          </a:p>
        </p:txBody>
      </p:sp>
      <p:pic>
        <p:nvPicPr>
          <p:cNvPr id="11" name="Picture 10" descr="farm_sketch.jpg"/>
          <p:cNvPicPr>
            <a:picLocks noChangeAspect="1"/>
          </p:cNvPicPr>
          <p:nvPr/>
        </p:nvPicPr>
        <p:blipFill>
          <a:blip r:embed="rId2"/>
          <a:stretch>
            <a:fillRect/>
          </a:stretch>
        </p:blipFill>
        <p:spPr>
          <a:xfrm>
            <a:off x="1527557" y="3900346"/>
            <a:ext cx="1941503" cy="1967054"/>
          </a:xfrm>
          <a:prstGeom prst="rect">
            <a:avLst/>
          </a:prstGeom>
        </p:spPr>
      </p:pic>
      <p:pic>
        <p:nvPicPr>
          <p:cNvPr id="6" name="Picture 5" descr="city.jpg"/>
          <p:cNvPicPr>
            <a:picLocks noChangeAspect="1"/>
          </p:cNvPicPr>
          <p:nvPr/>
        </p:nvPicPr>
        <p:blipFill>
          <a:blip r:embed="rId3"/>
          <a:stretch>
            <a:fillRect/>
          </a:stretch>
        </p:blipFill>
        <p:spPr>
          <a:xfrm>
            <a:off x="5238536" y="3912094"/>
            <a:ext cx="2249171" cy="1967054"/>
          </a:xfrm>
          <a:prstGeom prst="rect">
            <a:avLst/>
          </a:prstGeom>
        </p:spPr>
      </p:pic>
      <p:sp>
        <p:nvSpPr>
          <p:cNvPr id="2" name="Right Arrow 1"/>
          <p:cNvSpPr/>
          <p:nvPr/>
        </p:nvSpPr>
        <p:spPr>
          <a:xfrm>
            <a:off x="3949507" y="488387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Immigration</a:t>
            </a:r>
            <a:endParaRPr lang="en-US" dirty="0"/>
          </a:p>
        </p:txBody>
      </p:sp>
      <p:sp>
        <p:nvSpPr>
          <p:cNvPr id="5" name="Content Placeholder 4"/>
          <p:cNvSpPr>
            <a:spLocks noGrp="1"/>
          </p:cNvSpPr>
          <p:nvPr>
            <p:ph idx="1"/>
          </p:nvPr>
        </p:nvSpPr>
        <p:spPr/>
        <p:txBody>
          <a:bodyPr/>
          <a:lstStyle/>
          <a:p>
            <a:r>
              <a:rPr lang="en-US" dirty="0" smtClean="0"/>
              <a:t>People coming from other countries looking for a better life</a:t>
            </a:r>
            <a:endParaRPr lang="en-US" dirty="0"/>
          </a:p>
        </p:txBody>
      </p:sp>
      <p:pic>
        <p:nvPicPr>
          <p:cNvPr id="6" name="Picture 5" descr="immigrants.png"/>
          <p:cNvPicPr>
            <a:picLocks noChangeAspect="1"/>
          </p:cNvPicPr>
          <p:nvPr/>
        </p:nvPicPr>
        <p:blipFill>
          <a:blip r:embed="rId2"/>
          <a:stretch>
            <a:fillRect/>
          </a:stretch>
        </p:blipFill>
        <p:spPr>
          <a:xfrm>
            <a:off x="2400711" y="3113400"/>
            <a:ext cx="4414212" cy="327107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heshet.files.wordpress.com/2008/05/usariis11.jpg"/>
          <p:cNvPicPr>
            <a:picLocks noChangeAspect="1" noChangeArrowheads="1"/>
          </p:cNvPicPr>
          <p:nvPr/>
        </p:nvPicPr>
        <p:blipFill>
          <a:blip r:embed="rId2" cstate="print"/>
          <a:srcRect/>
          <a:stretch>
            <a:fillRect/>
          </a:stretch>
        </p:blipFill>
        <p:spPr bwMode="auto">
          <a:xfrm>
            <a:off x="6717562" y="2079514"/>
            <a:ext cx="2426438" cy="3381375"/>
          </a:xfrm>
          <a:prstGeom prst="rect">
            <a:avLst/>
          </a:prstGeom>
          <a:noFill/>
          <a:ln w="57150">
            <a:solidFill>
              <a:schemeClr val="bg1"/>
            </a:solidFill>
          </a:ln>
        </p:spPr>
      </p:pic>
      <p:sp>
        <p:nvSpPr>
          <p:cNvPr id="2" name="Rectangle 1"/>
          <p:cNvSpPr/>
          <p:nvPr/>
        </p:nvSpPr>
        <p:spPr>
          <a:xfrm>
            <a:off x="2362200" y="2133600"/>
            <a:ext cx="4495800" cy="2123658"/>
          </a:xfrm>
          <a:prstGeom prst="rect">
            <a:avLst/>
          </a:prstGeom>
        </p:spPr>
        <p:txBody>
          <a:bodyPr wrap="square">
            <a:spAutoFit/>
          </a:bodyPr>
          <a:lstStyle/>
          <a:p>
            <a:pPr algn="ctr"/>
            <a:r>
              <a:rPr lang="en-US" sz="6600" dirty="0" smtClean="0">
                <a:latin typeface="Impact" pitchFamily="34" charset="0"/>
              </a:rPr>
              <a:t>Immigration</a:t>
            </a:r>
          </a:p>
          <a:p>
            <a:pPr algn="ctr"/>
            <a:r>
              <a:rPr lang="en-US" sz="6600" dirty="0" smtClean="0">
                <a:latin typeface="Impact" pitchFamily="34" charset="0"/>
              </a:rPr>
              <a:t>in the 1900s</a:t>
            </a:r>
            <a:endParaRPr lang="en-US" sz="6600" dirty="0">
              <a:latin typeface="Impact" pitchFamily="34" charset="0"/>
            </a:endParaRPr>
          </a:p>
        </p:txBody>
      </p:sp>
      <p:pic>
        <p:nvPicPr>
          <p:cNvPr id="3" name="Picture 2" descr="F:\U.S. History\Unit 2 (Immigration and Industrialization)\Unit 2 pics\Statue of liberty.jpg"/>
          <p:cNvPicPr>
            <a:picLocks noChangeAspect="1" noChangeArrowheads="1"/>
          </p:cNvPicPr>
          <p:nvPr/>
        </p:nvPicPr>
        <p:blipFill>
          <a:blip r:embed="rId3" cstate="print"/>
          <a:srcRect l="16667" t="6756" r="7143"/>
          <a:stretch>
            <a:fillRect/>
          </a:stretch>
        </p:blipFill>
        <p:spPr bwMode="auto">
          <a:xfrm>
            <a:off x="152400" y="1905000"/>
            <a:ext cx="2233110" cy="3482845"/>
          </a:xfrm>
          <a:prstGeom prst="rect">
            <a:avLst/>
          </a:prstGeom>
          <a:noFill/>
          <a:ln w="76200">
            <a:solidFill>
              <a:schemeClr val="bg1"/>
            </a:solidFill>
          </a:ln>
        </p:spPr>
      </p:pic>
      <p:pic>
        <p:nvPicPr>
          <p:cNvPr id="4" name="Picture 2" descr="http://www.rzuser.uni-heidelberg.de/~el6/presentations/Irish_Americans_S2_WS2003/foto/Image7.gif"/>
          <p:cNvPicPr>
            <a:picLocks noChangeAspect="1" noChangeArrowheads="1"/>
          </p:cNvPicPr>
          <p:nvPr/>
        </p:nvPicPr>
        <p:blipFill>
          <a:blip r:embed="rId4" cstate="print"/>
          <a:srcRect l="7394" t="14184" r="6839" b="14894"/>
          <a:stretch>
            <a:fillRect/>
          </a:stretch>
        </p:blipFill>
        <p:spPr bwMode="auto">
          <a:xfrm>
            <a:off x="2362200" y="228600"/>
            <a:ext cx="4419600" cy="1676400"/>
          </a:xfrm>
          <a:prstGeom prst="rect">
            <a:avLst/>
          </a:prstGeom>
          <a:noFill/>
        </p:spPr>
      </p:pic>
      <p:pic>
        <p:nvPicPr>
          <p:cNvPr id="5" name="Picture 2"/>
          <p:cNvPicPr>
            <a:picLocks noChangeAspect="1" noChangeArrowheads="1"/>
          </p:cNvPicPr>
          <p:nvPr/>
        </p:nvPicPr>
        <p:blipFill>
          <a:blip r:embed="rId5" cstate="print"/>
          <a:srcRect/>
          <a:stretch>
            <a:fillRect/>
          </a:stretch>
        </p:blipFill>
        <p:spPr bwMode="auto">
          <a:xfrm>
            <a:off x="3124200" y="4343400"/>
            <a:ext cx="2828322" cy="2195407"/>
          </a:xfrm>
          <a:prstGeom prst="rect">
            <a:avLst/>
          </a:prstGeom>
          <a:noFill/>
          <a:ln w="76200">
            <a:solidFill>
              <a:schemeClr val="bg1"/>
            </a:solidFill>
            <a:miter lim="800000"/>
            <a:headEnd/>
            <a:tailEnd/>
          </a:ln>
          <a:effectLst/>
        </p:spPr>
      </p:pic>
    </p:spTree>
    <p:extLst>
      <p:ext uri="{BB962C8B-B14F-4D97-AF65-F5344CB8AC3E}">
        <p14:creationId xmlns:p14="http://schemas.microsoft.com/office/powerpoint/2010/main" val="3953178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53"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“Old Immigration”</a:t>
            </a:r>
            <a:endParaRPr lang="en-US" sz="6600" dirty="0"/>
          </a:p>
        </p:txBody>
      </p:sp>
      <p:sp>
        <p:nvSpPr>
          <p:cNvPr id="3" name="Rectangle 2"/>
          <p:cNvSpPr/>
          <p:nvPr/>
        </p:nvSpPr>
        <p:spPr>
          <a:xfrm>
            <a:off x="0" y="1219200"/>
            <a:ext cx="3657600" cy="3416320"/>
          </a:xfrm>
          <a:prstGeom prst="rect">
            <a:avLst/>
          </a:prstGeom>
        </p:spPr>
        <p:txBody>
          <a:bodyPr wrap="square">
            <a:spAutoFit/>
          </a:bodyPr>
          <a:lstStyle/>
          <a:p>
            <a:pPr algn="r"/>
            <a:r>
              <a:rPr lang="en-US" sz="3600" b="1" i="1" dirty="0" smtClean="0">
                <a:effectLst>
                  <a:outerShdw blurRad="38100" dist="38100" dir="2700000" algn="tl">
                    <a:srgbClr val="000000">
                      <a:alpha val="43137"/>
                    </a:srgbClr>
                  </a:outerShdw>
                </a:effectLst>
                <a:latin typeface="Times New Roman" pitchFamily="18" charset="0"/>
                <a:cs typeface="Times New Roman" pitchFamily="18" charset="0"/>
              </a:rPr>
              <a:t>When the 13 colonies were established, most immigrants to America were from England. </a:t>
            </a:r>
          </a:p>
        </p:txBody>
      </p:sp>
      <p:pic>
        <p:nvPicPr>
          <p:cNvPr id="1026" name="Picture 2" descr="http://upload.wikimedia.org/wikipedia/commons/1/1d/Western-Europe-map.png"/>
          <p:cNvPicPr>
            <a:picLocks noChangeAspect="1" noChangeArrowheads="1"/>
          </p:cNvPicPr>
          <p:nvPr/>
        </p:nvPicPr>
        <p:blipFill>
          <a:blip r:embed="rId2" cstate="print"/>
          <a:srcRect t="27385" r="30339" b="2740"/>
          <a:stretch>
            <a:fillRect/>
          </a:stretch>
        </p:blipFill>
        <p:spPr bwMode="auto">
          <a:xfrm>
            <a:off x="3886200" y="1143000"/>
            <a:ext cx="4876800" cy="4191000"/>
          </a:xfrm>
          <a:prstGeom prst="rect">
            <a:avLst/>
          </a:prstGeom>
          <a:noFill/>
          <a:ln w="57150">
            <a:solidFill>
              <a:schemeClr val="bg1"/>
            </a:solidFill>
          </a:ln>
        </p:spPr>
      </p:pic>
      <p:sp>
        <p:nvSpPr>
          <p:cNvPr id="5" name="Rectangle 4"/>
          <p:cNvSpPr/>
          <p:nvPr/>
        </p:nvSpPr>
        <p:spPr>
          <a:xfrm>
            <a:off x="0" y="5486400"/>
            <a:ext cx="9296400" cy="1126462"/>
          </a:xfrm>
          <a:prstGeom prst="rect">
            <a:avLst/>
          </a:prstGeom>
        </p:spPr>
        <p:txBody>
          <a:bodyPr wrap="square">
            <a:spAutoFit/>
          </a:bodyPr>
          <a:lstStyle/>
          <a:p>
            <a:pPr algn="ctr">
              <a:lnSpc>
                <a:spcPct val="80000"/>
              </a:lnSpc>
            </a:pP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Between 1840-1850, 1.5 million immigrants came to America. Nearly ½ were from Ireland due to the potato famine of that country. Most settled in New York City or Boston</a:t>
            </a:r>
          </a:p>
        </p:txBody>
      </p:sp>
      <p:sp>
        <p:nvSpPr>
          <p:cNvPr id="6" name="Rectangle 5"/>
          <p:cNvSpPr/>
          <p:nvPr/>
        </p:nvSpPr>
        <p:spPr>
          <a:xfrm>
            <a:off x="4038600" y="2590800"/>
            <a:ext cx="889987" cy="369332"/>
          </a:xfrm>
          <a:prstGeom prst="rect">
            <a:avLst/>
          </a:prstGeom>
        </p:spPr>
        <p:txBody>
          <a:bodyPr wrap="none">
            <a:spAutoFit/>
          </a:bodyPr>
          <a:lstStyle/>
          <a:p>
            <a:r>
              <a:rPr lang="en-US"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Ireland</a:t>
            </a:r>
            <a:endParaRPr lang="en-US" dirty="0"/>
          </a:p>
        </p:txBody>
      </p:sp>
      <p:sp>
        <p:nvSpPr>
          <p:cNvPr id="7" name="Rectangle 6"/>
          <p:cNvSpPr/>
          <p:nvPr/>
        </p:nvSpPr>
        <p:spPr>
          <a:xfrm>
            <a:off x="5715000" y="2133600"/>
            <a:ext cx="1005403" cy="369332"/>
          </a:xfrm>
          <a:prstGeom prst="rect">
            <a:avLst/>
          </a:prstGeom>
        </p:spPr>
        <p:txBody>
          <a:bodyPr wrap="none">
            <a:spAutoFit/>
          </a:bodyPr>
          <a:lstStyle/>
          <a:p>
            <a:r>
              <a:rPr lang="en-US"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England</a:t>
            </a:r>
            <a:endParaRPr lang="en-US" dirty="0">
              <a:solidFill>
                <a:schemeClr val="bg1"/>
              </a:solidFill>
            </a:endParaRPr>
          </a:p>
        </p:txBody>
      </p:sp>
      <p:sp>
        <p:nvSpPr>
          <p:cNvPr id="8" name="Rectangle 7"/>
          <p:cNvSpPr/>
          <p:nvPr/>
        </p:nvSpPr>
        <p:spPr>
          <a:xfrm>
            <a:off x="5867400" y="3429000"/>
            <a:ext cx="877163" cy="369332"/>
          </a:xfrm>
          <a:prstGeom prst="rect">
            <a:avLst/>
          </a:prstGeom>
        </p:spPr>
        <p:txBody>
          <a:bodyPr wrap="none">
            <a:spAutoFit/>
          </a:bodyPr>
          <a:lstStyle/>
          <a:p>
            <a:r>
              <a:rPr lang="en-US"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France</a:t>
            </a:r>
            <a:endParaRPr lang="en-US" dirty="0">
              <a:solidFill>
                <a:schemeClr val="bg1"/>
              </a:solidFill>
            </a:endParaRPr>
          </a:p>
        </p:txBody>
      </p:sp>
    </p:spTree>
    <p:extLst>
      <p:ext uri="{BB962C8B-B14F-4D97-AF65-F5344CB8AC3E}">
        <p14:creationId xmlns:p14="http://schemas.microsoft.com/office/powerpoint/2010/main" val="105336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ctr"/>
            <a:r>
              <a:rPr lang="en-US" sz="6600" dirty="0" smtClean="0">
                <a:latin typeface="Impact" pitchFamily="34" charset="0"/>
              </a:rPr>
              <a:t>“New Immigration”</a:t>
            </a:r>
            <a:endParaRPr lang="en-US" sz="6600" dirty="0"/>
          </a:p>
        </p:txBody>
      </p:sp>
      <p:sp>
        <p:nvSpPr>
          <p:cNvPr id="3" name="Rectangle 2"/>
          <p:cNvSpPr/>
          <p:nvPr/>
        </p:nvSpPr>
        <p:spPr>
          <a:xfrm>
            <a:off x="0" y="1219200"/>
            <a:ext cx="4419600" cy="2554545"/>
          </a:xfrm>
          <a:prstGeom prst="rect">
            <a:avLst/>
          </a:prstGeom>
        </p:spPr>
        <p:txBody>
          <a:bodyPr wrap="square">
            <a:spAutoFit/>
          </a:bodyPr>
          <a:lstStyle/>
          <a:p>
            <a:pPr lvl="0" algn="r" fontAlgn="base">
              <a:spcBef>
                <a:spcPct val="0"/>
              </a:spcBef>
              <a:spcAft>
                <a:spcPct val="0"/>
              </a:spcAft>
            </a:pP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By 1920, most immigrants coming to the United States were from southern and eastern Europe</a:t>
            </a:r>
          </a:p>
        </p:txBody>
      </p:sp>
      <p:pic>
        <p:nvPicPr>
          <p:cNvPr id="13314" name="Picture 2" descr="http://mapsof.net/uploads/static-maps/eastern_europe_map2.png"/>
          <p:cNvPicPr>
            <a:picLocks noChangeAspect="1" noChangeArrowheads="1"/>
          </p:cNvPicPr>
          <p:nvPr/>
        </p:nvPicPr>
        <p:blipFill>
          <a:blip r:embed="rId2" cstate="print"/>
          <a:srcRect l="9196" t="11348"/>
          <a:stretch>
            <a:fillRect/>
          </a:stretch>
        </p:blipFill>
        <p:spPr bwMode="auto">
          <a:xfrm>
            <a:off x="4724400" y="1219200"/>
            <a:ext cx="4253992" cy="3581400"/>
          </a:xfrm>
          <a:prstGeom prst="rect">
            <a:avLst/>
          </a:prstGeom>
          <a:noFill/>
          <a:ln w="76200">
            <a:solidFill>
              <a:schemeClr val="bg1"/>
            </a:solidFill>
          </a:ln>
        </p:spPr>
      </p:pic>
      <p:pic>
        <p:nvPicPr>
          <p:cNvPr id="13316" name="Picture 4" descr="http://upload.wikimedia.org/wikipedia/commons/8/81/Southern-Europe2-map.PNG"/>
          <p:cNvPicPr>
            <a:picLocks noChangeAspect="1" noChangeArrowheads="1"/>
          </p:cNvPicPr>
          <p:nvPr/>
        </p:nvPicPr>
        <p:blipFill>
          <a:blip r:embed="rId3" cstate="print"/>
          <a:srcRect t="45498" r="1687"/>
          <a:stretch>
            <a:fillRect/>
          </a:stretch>
        </p:blipFill>
        <p:spPr bwMode="auto">
          <a:xfrm>
            <a:off x="304800" y="3952688"/>
            <a:ext cx="4876800" cy="2749177"/>
          </a:xfrm>
          <a:prstGeom prst="rect">
            <a:avLst/>
          </a:prstGeom>
          <a:noFill/>
          <a:ln w="76200">
            <a:solidFill>
              <a:schemeClr val="bg1"/>
            </a:solidFill>
          </a:ln>
        </p:spPr>
      </p:pic>
      <p:sp>
        <p:nvSpPr>
          <p:cNvPr id="10" name="Rectangle 9"/>
          <p:cNvSpPr/>
          <p:nvPr/>
        </p:nvSpPr>
        <p:spPr>
          <a:xfrm>
            <a:off x="2667000" y="5562600"/>
            <a:ext cx="620683" cy="369332"/>
          </a:xfrm>
          <a:prstGeom prst="rect">
            <a:avLst/>
          </a:prstGeom>
        </p:spPr>
        <p:txBody>
          <a:bodyPr wrap="none">
            <a:spAutoFit/>
          </a:bodyPr>
          <a:lstStyle/>
          <a:p>
            <a:r>
              <a:rPr lang="en-US"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Italy</a:t>
            </a:r>
            <a:endParaRPr lang="en-US" dirty="0">
              <a:solidFill>
                <a:schemeClr val="bg1"/>
              </a:solidFill>
            </a:endParaRPr>
          </a:p>
        </p:txBody>
      </p:sp>
      <p:sp>
        <p:nvSpPr>
          <p:cNvPr id="11" name="Rectangle 10"/>
          <p:cNvSpPr/>
          <p:nvPr/>
        </p:nvSpPr>
        <p:spPr>
          <a:xfrm>
            <a:off x="6629400" y="2971800"/>
            <a:ext cx="864339" cy="369332"/>
          </a:xfrm>
          <a:prstGeom prst="rect">
            <a:avLst/>
          </a:prstGeom>
        </p:spPr>
        <p:txBody>
          <a:bodyPr wrap="none">
            <a:spAutoFit/>
          </a:bodyPr>
          <a:lstStyle/>
          <a:p>
            <a:r>
              <a:rPr lang="en-US"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Poland</a:t>
            </a:r>
            <a:endParaRPr lang="en-US" dirty="0">
              <a:solidFill>
                <a:schemeClr val="bg1"/>
              </a:solidFill>
            </a:endParaRPr>
          </a:p>
        </p:txBody>
      </p:sp>
      <p:sp>
        <p:nvSpPr>
          <p:cNvPr id="12" name="Rectangle 11"/>
          <p:cNvSpPr/>
          <p:nvPr/>
        </p:nvSpPr>
        <p:spPr>
          <a:xfrm>
            <a:off x="3962400" y="5867400"/>
            <a:ext cx="851515" cy="369332"/>
          </a:xfrm>
          <a:prstGeom prst="rect">
            <a:avLst/>
          </a:prstGeom>
        </p:spPr>
        <p:txBody>
          <a:bodyPr wrap="none">
            <a:spAutoFit/>
          </a:bodyPr>
          <a:lstStyle/>
          <a:p>
            <a:r>
              <a:rPr lang="en-US"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Greece</a:t>
            </a:r>
            <a:endParaRPr lang="en-US" dirty="0">
              <a:solidFill>
                <a:schemeClr val="bg1"/>
              </a:solidFill>
            </a:endParaRPr>
          </a:p>
        </p:txBody>
      </p:sp>
      <p:sp>
        <p:nvSpPr>
          <p:cNvPr id="13" name="Rectangle 12"/>
          <p:cNvSpPr/>
          <p:nvPr/>
        </p:nvSpPr>
        <p:spPr>
          <a:xfrm>
            <a:off x="8001000" y="2362200"/>
            <a:ext cx="825867" cy="369332"/>
          </a:xfrm>
          <a:prstGeom prst="rect">
            <a:avLst/>
          </a:prstGeom>
        </p:spPr>
        <p:txBody>
          <a:bodyPr wrap="none">
            <a:spAutoFit/>
          </a:bodyPr>
          <a:lstStyle/>
          <a:p>
            <a:r>
              <a:rPr lang="en-US"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Russia</a:t>
            </a:r>
            <a:endParaRPr lang="en-US" dirty="0">
              <a:solidFill>
                <a:schemeClr val="bg1"/>
              </a:solidFill>
            </a:endParaRPr>
          </a:p>
        </p:txBody>
      </p:sp>
      <p:sp>
        <p:nvSpPr>
          <p:cNvPr id="14" name="Rectangle 13"/>
          <p:cNvSpPr/>
          <p:nvPr/>
        </p:nvSpPr>
        <p:spPr>
          <a:xfrm>
            <a:off x="5334000" y="4795897"/>
            <a:ext cx="3962400" cy="2062103"/>
          </a:xfrm>
          <a:prstGeom prst="rect">
            <a:avLst/>
          </a:prstGeom>
        </p:spPr>
        <p:txBody>
          <a:bodyPr wrap="square">
            <a:spAutoFit/>
          </a:bodyPr>
          <a:lstStyle/>
          <a:p>
            <a:pPr lvl="0" fontAlgn="base">
              <a:spcBef>
                <a:spcPct val="0"/>
              </a:spcBef>
              <a:spcAft>
                <a:spcPct val="0"/>
              </a:spcAft>
            </a:pPr>
            <a:r>
              <a:rPr lang="en-US" sz="3200" b="1" i="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Most immigrants came from Italy, Poland or Hungary and many were Jews</a:t>
            </a:r>
          </a:p>
        </p:txBody>
      </p:sp>
    </p:spTree>
    <p:extLst>
      <p:ext uri="{BB962C8B-B14F-4D97-AF65-F5344CB8AC3E}">
        <p14:creationId xmlns:p14="http://schemas.microsoft.com/office/powerpoint/2010/main" val="3805958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fade">
                                      <p:cBhvr>
                                        <p:cTn id="10" dur="2000"/>
                                        <p:tgtEl>
                                          <p:spTgt spid="133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fade">
                                      <p:cBhvr>
                                        <p:cTn id="24" dur="2000"/>
                                        <p:tgtEl>
                                          <p:spTgt spid="133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552</TotalTime>
  <Words>1611</Words>
  <Application>Microsoft Office PowerPoint</Application>
  <PresentationFormat>On-screen Show (4:3)</PresentationFormat>
  <Paragraphs>119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Apex</vt:lpstr>
      <vt:lpstr>American Industrial Revolution</vt:lpstr>
      <vt:lpstr>Industrial Revolution</vt:lpstr>
      <vt:lpstr>Changes in daily life</vt:lpstr>
      <vt:lpstr>Change from home manufacturing to large scale factory production</vt:lpstr>
      <vt:lpstr>Change from Rural to Urban Agriculture to Industry </vt:lpstr>
      <vt:lpstr>Immigration</vt:lpstr>
      <vt:lpstr>PowerPoint Presentation</vt:lpstr>
      <vt:lpstr>PowerPoint Presentation</vt:lpstr>
      <vt:lpstr>PowerPoint Presentation</vt:lpstr>
      <vt:lpstr>PowerPoint Presentation</vt:lpstr>
      <vt:lpstr>Push – Pull Factors</vt:lpstr>
      <vt:lpstr>Europeans poured into the U.S. in the late 1800’s &amp; early 1900’s</vt:lpstr>
      <vt:lpstr>How did they get here?</vt:lpstr>
      <vt:lpstr>On the Boat</vt:lpstr>
      <vt:lpstr>Travel Dangers</vt:lpstr>
      <vt:lpstr>PowerPoint Presentation</vt:lpstr>
      <vt:lpstr>PowerPoint Presentation</vt:lpstr>
      <vt:lpstr>Inspection</vt:lpstr>
      <vt:lpstr>PowerPoint Presentation</vt:lpstr>
      <vt:lpstr>Waiting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Industrial Revolution</dc:title>
  <dc:creator>Robin Lovec</dc:creator>
  <cp:lastModifiedBy>Christina Gillespie</cp:lastModifiedBy>
  <cp:revision>10</cp:revision>
  <dcterms:created xsi:type="dcterms:W3CDTF">2010-01-07T04:08:56Z</dcterms:created>
  <dcterms:modified xsi:type="dcterms:W3CDTF">2012-12-11T23:28:44Z</dcterms:modified>
</cp:coreProperties>
</file>